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116"/>
  </p:notesMasterIdLst>
  <p:sldIdLst>
    <p:sldId id="497" r:id="rId5"/>
    <p:sldId id="569" r:id="rId6"/>
    <p:sldId id="2896" r:id="rId7"/>
    <p:sldId id="2940" r:id="rId8"/>
    <p:sldId id="381" r:id="rId9"/>
    <p:sldId id="382" r:id="rId10"/>
    <p:sldId id="383" r:id="rId11"/>
    <p:sldId id="380" r:id="rId12"/>
    <p:sldId id="389" r:id="rId13"/>
    <p:sldId id="373" r:id="rId14"/>
    <p:sldId id="426" r:id="rId15"/>
    <p:sldId id="375" r:id="rId16"/>
    <p:sldId id="427" r:id="rId17"/>
    <p:sldId id="428" r:id="rId18"/>
    <p:sldId id="429" r:id="rId19"/>
    <p:sldId id="430" r:id="rId20"/>
    <p:sldId id="431" r:id="rId21"/>
    <p:sldId id="432" r:id="rId22"/>
    <p:sldId id="434" r:id="rId23"/>
    <p:sldId id="433" r:id="rId24"/>
    <p:sldId id="2897" r:id="rId25"/>
    <p:sldId id="2941" r:id="rId26"/>
    <p:sldId id="2898" r:id="rId27"/>
    <p:sldId id="2900" r:id="rId28"/>
    <p:sldId id="2899" r:id="rId29"/>
    <p:sldId id="2901" r:id="rId30"/>
    <p:sldId id="2905" r:id="rId31"/>
    <p:sldId id="2902" r:id="rId32"/>
    <p:sldId id="2906" r:id="rId33"/>
    <p:sldId id="2903" r:id="rId34"/>
    <p:sldId id="2907" r:id="rId35"/>
    <p:sldId id="2908" r:id="rId36"/>
    <p:sldId id="2909" r:id="rId37"/>
    <p:sldId id="2913" r:id="rId38"/>
    <p:sldId id="2904" r:id="rId39"/>
    <p:sldId id="2914" r:id="rId40"/>
    <p:sldId id="2915" r:id="rId41"/>
    <p:sldId id="2916" r:id="rId42"/>
    <p:sldId id="2919" r:id="rId43"/>
    <p:sldId id="2918" r:id="rId44"/>
    <p:sldId id="2920" r:id="rId45"/>
    <p:sldId id="2943" r:id="rId46"/>
    <p:sldId id="2942" r:id="rId47"/>
    <p:sldId id="2910" r:id="rId48"/>
    <p:sldId id="2911" r:id="rId49"/>
    <p:sldId id="2912" r:id="rId50"/>
    <p:sldId id="2925" r:id="rId51"/>
    <p:sldId id="676" r:id="rId52"/>
    <p:sldId id="677" r:id="rId53"/>
    <p:sldId id="678" r:id="rId54"/>
    <p:sldId id="679" r:id="rId55"/>
    <p:sldId id="2926" r:id="rId56"/>
    <p:sldId id="587" r:id="rId57"/>
    <p:sldId id="500" r:id="rId58"/>
    <p:sldId id="588" r:id="rId59"/>
    <p:sldId id="589" r:id="rId60"/>
    <p:sldId id="590" r:id="rId61"/>
    <p:sldId id="592" r:id="rId62"/>
    <p:sldId id="593" r:id="rId63"/>
    <p:sldId id="681" r:id="rId64"/>
    <p:sldId id="683" r:id="rId65"/>
    <p:sldId id="2877" r:id="rId66"/>
    <p:sldId id="2889" r:id="rId67"/>
    <p:sldId id="2879" r:id="rId68"/>
    <p:sldId id="2882" r:id="rId69"/>
    <p:sldId id="2927" r:id="rId70"/>
    <p:sldId id="501" r:id="rId71"/>
    <p:sldId id="2928" r:id="rId72"/>
    <p:sldId id="2922" r:id="rId73"/>
    <p:sldId id="2923" r:id="rId74"/>
    <p:sldId id="2924" r:id="rId75"/>
    <p:sldId id="591" r:id="rId76"/>
    <p:sldId id="612" r:id="rId77"/>
    <p:sldId id="507" r:id="rId78"/>
    <p:sldId id="2944" r:id="rId79"/>
    <p:sldId id="2921" r:id="rId80"/>
    <p:sldId id="2937" r:id="rId81"/>
    <p:sldId id="2929" r:id="rId82"/>
    <p:sldId id="524" r:id="rId83"/>
    <p:sldId id="2854" r:id="rId84"/>
    <p:sldId id="533" r:id="rId85"/>
    <p:sldId id="534" r:id="rId86"/>
    <p:sldId id="535" r:id="rId87"/>
    <p:sldId id="536" r:id="rId88"/>
    <p:sldId id="537" r:id="rId89"/>
    <p:sldId id="538" r:id="rId90"/>
    <p:sldId id="539" r:id="rId91"/>
    <p:sldId id="2938" r:id="rId92"/>
    <p:sldId id="618" r:id="rId93"/>
    <p:sldId id="548" r:id="rId94"/>
    <p:sldId id="661" r:id="rId95"/>
    <p:sldId id="531" r:id="rId96"/>
    <p:sldId id="532" r:id="rId97"/>
    <p:sldId id="546" r:id="rId98"/>
    <p:sldId id="2946" r:id="rId99"/>
    <p:sldId id="582" r:id="rId100"/>
    <p:sldId id="2947" r:id="rId101"/>
    <p:sldId id="2948" r:id="rId102"/>
    <p:sldId id="2930" r:id="rId103"/>
    <p:sldId id="2933" r:id="rId104"/>
    <p:sldId id="670" r:id="rId105"/>
    <p:sldId id="2934" r:id="rId106"/>
    <p:sldId id="508" r:id="rId107"/>
    <p:sldId id="2932" r:id="rId108"/>
    <p:sldId id="2936" r:id="rId109"/>
    <p:sldId id="2935" r:id="rId110"/>
    <p:sldId id="2945" r:id="rId111"/>
    <p:sldId id="372" r:id="rId112"/>
    <p:sldId id="2931" r:id="rId113"/>
    <p:sldId id="2939" r:id="rId114"/>
    <p:sldId id="2949" r:id="rId115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117"/>
      <p:bold r:id="rId118"/>
      <p:italic r:id="rId119"/>
      <p:boldItalic r:id="rId120"/>
    </p:embeddedFont>
    <p:embeddedFont>
      <p:font typeface="Lucida Console" panose="020B0609040504020204" pitchFamily="49" charset="0"/>
      <p:regular r:id="rId121"/>
    </p:embeddedFont>
    <p:embeddedFont>
      <p:font typeface="Trebuchet MS Bold" panose="020B0703020202020204" pitchFamily="34" charset="0"/>
      <p:bold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97" d="100"/>
          <a:sy n="97" d="100"/>
        </p:scale>
        <p:origin x="82" y="178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1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customschemas.google.com/relationships/presentationmetadata" Target="meta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font" Target="fonts/font2.fntdata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notesMaster" Target="notesMasters/notesMaster1.xml"/><Relationship Id="rId124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font" Target="fonts/font3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4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81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Destination</a:t>
            </a:r>
            <a:r>
              <a:rPr lang="nl-NL" dirty="0"/>
              <a:t> system: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cache, or even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– without </a:t>
            </a:r>
            <a:r>
              <a:rPr lang="nl-NL" dirty="0" err="1"/>
              <a:t>any</a:t>
            </a:r>
            <a:r>
              <a:rPr lang="nl-NL" dirty="0"/>
              <a:t> data </a:t>
            </a:r>
            <a:r>
              <a:rPr lang="nl-NL" dirty="0" err="1"/>
              <a:t>duplication</a:t>
            </a:r>
            <a:endParaRPr lang="nl-NL" dirty="0"/>
          </a:p>
          <a:p>
            <a:r>
              <a:rPr lang="nl-NL" dirty="0" err="1"/>
              <a:t>Dumb</a:t>
            </a:r>
            <a:r>
              <a:rPr lang="nl-NL" dirty="0"/>
              <a:t> </a:t>
            </a:r>
            <a:r>
              <a:rPr lang="nl-NL" dirty="0" err="1"/>
              <a:t>pipes</a:t>
            </a:r>
            <a:r>
              <a:rPr lang="nl-NL" dirty="0"/>
              <a:t>, smart end points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47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binlog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wnte-ahead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log; MongoDB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02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AnyPoint</a:t>
            </a:r>
            <a:endParaRPr lang="nl-NL" dirty="0"/>
          </a:p>
          <a:p>
            <a:r>
              <a:rPr lang="nl-NL" dirty="0" err="1"/>
              <a:t>Zapier</a:t>
            </a:r>
            <a:endParaRPr lang="nl-NL" dirty="0"/>
          </a:p>
          <a:p>
            <a:r>
              <a:rPr lang="nl-NL" dirty="0"/>
              <a:t>SSI</a:t>
            </a:r>
          </a:p>
          <a:p>
            <a:r>
              <a:rPr lang="nl-NL" dirty="0"/>
              <a:t>OIC</a:t>
            </a:r>
          </a:p>
          <a:p>
            <a:r>
              <a:rPr lang="nl-NL" dirty="0"/>
              <a:t>Dell </a:t>
            </a:r>
            <a:r>
              <a:rPr lang="nl-NL" dirty="0" err="1"/>
              <a:t>Boomi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04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66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79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2" descr="Image result for logo fontys">
            <a:extLst>
              <a:ext uri="{FF2B5EF4-FFF2-40B4-BE49-F238E27FC236}">
                <a16:creationId xmlns:a16="http://schemas.microsoft.com/office/drawing/2014/main" id="{629FA551-F4CE-4177-B661-098B7C4C786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8466343" y="378165"/>
            <a:ext cx="606710" cy="3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jpe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gif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18" Type="http://schemas.openxmlformats.org/officeDocument/2006/relationships/image" Target="../media/image79.jpe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jeeconf2018customerms-a516817.apaas.us2.oraclecloud.com/customer" TargetMode="External"/><Relationship Id="rId7" Type="http://schemas.openxmlformats.org/officeDocument/2006/relationships/image" Target="../media/image114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derms-a516817.apaas.us2.oraclecloud.com/order-api/orders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11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Introducing Apache Kafka - 15 april 2020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Fontys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Hogeschool – woensdag </a:t>
            </a:r>
            <a:r>
              <a:rPr lang="nl-NL" sz="1350" b="1" kern="1200" dirty="0">
                <a:ea typeface="+mn-ea"/>
                <a:cs typeface="+mn-cs"/>
              </a:rPr>
              <a:t>1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logo fontys">
            <a:extLst>
              <a:ext uri="{FF2B5EF4-FFF2-40B4-BE49-F238E27FC236}">
                <a16:creationId xmlns:a16="http://schemas.microsoft.com/office/drawing/2014/main" id="{8396E6ED-DFBC-40F3-AF98-22BFBE3CF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18206-6407-416C-8C86-BB80E26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7207" y="1643272"/>
            <a:ext cx="5083490" cy="20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15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more: 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Schema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Registry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Connect, Streams, KSQL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Pulsar,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Solace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RabbitMQ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Public Cloud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Vendors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Azure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BDE1A-23D2-407F-AAC5-A5E6EC260DC0}"/>
              </a:ext>
            </a:extLst>
          </p:cNvPr>
          <p:cNvSpPr/>
          <p:nvPr/>
        </p:nvSpPr>
        <p:spPr>
          <a:xfrm>
            <a:off x="626805" y="3421626"/>
            <a:ext cx="5080311" cy="265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80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2907441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703442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1073958" y="2037228"/>
            <a:ext cx="1874519" cy="733470"/>
          </a:xfrm>
          <a:prstGeom prst="wedgeRectCallout">
            <a:avLst>
              <a:gd name="adj1" fmla="val 35495"/>
              <a:gd name="adj2" fmla="val 9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on workflow queue </a:t>
            </a:r>
            <a:r>
              <a:rPr lang="nl-NL" sz="1050" dirty="0" err="1"/>
              <a:t>to</a:t>
            </a:r>
            <a:r>
              <a:rPr lang="nl-NL" sz="1050" dirty="0"/>
              <a:t> produce a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083424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82" y="3203155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91694" y="3130164"/>
            <a:ext cx="1002027" cy="2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040332" y="317144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065000" y="3130162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2818522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2886820" y="4081018"/>
            <a:ext cx="1535156" cy="733470"/>
          </a:xfrm>
          <a:prstGeom prst="wedgeRectCallout">
            <a:avLst>
              <a:gd name="adj1" fmla="val -40160"/>
              <a:gd name="adj2" fmla="val -1448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496399" y="3853704"/>
            <a:ext cx="2580093" cy="717163"/>
          </a:xfrm>
          <a:prstGeom prst="wedgeRectCallout">
            <a:avLst>
              <a:gd name="adj1" fmla="val -36813"/>
              <a:gd name="adj2" fmla="val -1531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53640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18054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893721" y="305270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893721" y="369509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065000" y="3369026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960700" y="351517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886820" y="3569998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017771" y="3180543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68413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768402" y="2763442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370035" y="341851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3269696" y="2720027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956364" y="813069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5331667" y="1402198"/>
            <a:ext cx="1077984" cy="164450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608334" y="1962483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364C551-7A0B-4768-A449-BA1DE32EB134}"/>
              </a:ext>
            </a:extLst>
          </p:cNvPr>
          <p:cNvSpPr/>
          <p:nvPr/>
        </p:nvSpPr>
        <p:spPr>
          <a:xfrm>
            <a:off x="7524917" y="858398"/>
            <a:ext cx="1276159" cy="733470"/>
          </a:xfrm>
          <a:prstGeom prst="wedgeRectCallout">
            <a:avLst>
              <a:gd name="adj1" fmla="val -63315"/>
              <a:gd name="adj2" fmla="val 286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Create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processing </a:t>
            </a:r>
            <a:r>
              <a:rPr lang="nl-NL" sz="1050" dirty="0" err="1"/>
              <a:t>instructions</a:t>
            </a:r>
            <a:r>
              <a:rPr lang="nl-NL" sz="1050" dirty="0"/>
              <a:t> for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454610" y="78924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762280" y="25643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803162" y="3251874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7079950" y="361713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64" y="131817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8C205F6-6CC5-434A-9707-96CF0FB82051}"/>
              </a:ext>
            </a:extLst>
          </p:cNvPr>
          <p:cNvSpPr/>
          <p:nvPr/>
        </p:nvSpPr>
        <p:spPr>
          <a:xfrm>
            <a:off x="115569" y="3173400"/>
            <a:ext cx="1006901" cy="376969"/>
          </a:xfrm>
          <a:prstGeom prst="wedgeRectCallout">
            <a:avLst>
              <a:gd name="adj1" fmla="val 76992"/>
              <a:gd name="adj2" fmla="val 35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Generate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as </a:t>
            </a:r>
            <a:r>
              <a:rPr lang="nl-NL" sz="1050" dirty="0" err="1"/>
              <a:t>local</a:t>
            </a:r>
            <a:r>
              <a:rPr lang="nl-NL" sz="1050" dirty="0"/>
              <a:t> file</a:t>
            </a:r>
            <a:endParaRPr lang="en-NL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996618" y="3052702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8FC139AD-FBFC-49FB-820B-C7C99D5431BB}"/>
              </a:ext>
            </a:extLst>
          </p:cNvPr>
          <p:cNvSpPr/>
          <p:nvPr/>
        </p:nvSpPr>
        <p:spPr>
          <a:xfrm>
            <a:off x="968723" y="4156223"/>
            <a:ext cx="1874519" cy="504267"/>
          </a:xfrm>
          <a:prstGeom prst="wedgeRectCallout">
            <a:avLst>
              <a:gd name="adj1" fmla="val 55285"/>
              <a:gd name="adj2" fmla="val -16738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correlate</a:t>
            </a:r>
            <a:r>
              <a:rPr lang="nl-NL" sz="1050" dirty="0"/>
              <a:t> </a:t>
            </a:r>
            <a:r>
              <a:rPr lang="nl-NL" sz="1050" dirty="0" err="1"/>
              <a:t>answer</a:t>
            </a:r>
            <a:r>
              <a:rPr lang="nl-NL" sz="1050" dirty="0"/>
              <a:t> </a:t>
            </a:r>
            <a:r>
              <a:rPr lang="nl-NL" sz="1050" dirty="0" err="1"/>
              <a:t>from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– continue processing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endParaRPr lang="en-NL" sz="10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351613" y="3754389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C1F3A99-73D5-4C6F-9029-A158DD5EAC44}"/>
              </a:ext>
            </a:extLst>
          </p:cNvPr>
          <p:cNvSpPr/>
          <p:nvPr/>
        </p:nvSpPr>
        <p:spPr>
          <a:xfrm>
            <a:off x="878163" y="3548375"/>
            <a:ext cx="312499" cy="291988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B7A4BB3D-A70A-476A-920F-1ADBB09E7034}"/>
              </a:ext>
            </a:extLst>
          </p:cNvPr>
          <p:cNvSpPr/>
          <p:nvPr/>
        </p:nvSpPr>
        <p:spPr>
          <a:xfrm>
            <a:off x="577795" y="3617138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: Folded Corner 49">
            <a:extLst>
              <a:ext uri="{FF2B5EF4-FFF2-40B4-BE49-F238E27FC236}">
                <a16:creationId xmlns:a16="http://schemas.microsoft.com/office/drawing/2014/main" id="{79DD361D-F8EF-4853-B396-2E1083209455}"/>
              </a:ext>
            </a:extLst>
          </p:cNvPr>
          <p:cNvSpPr/>
          <p:nvPr/>
        </p:nvSpPr>
        <p:spPr>
          <a:xfrm>
            <a:off x="479171" y="3697339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: Folded Corner 50">
            <a:extLst>
              <a:ext uri="{FF2B5EF4-FFF2-40B4-BE49-F238E27FC236}">
                <a16:creationId xmlns:a16="http://schemas.microsoft.com/office/drawing/2014/main" id="{69A73BE2-0BA6-4BA1-AF5D-85C0FAAE8D8B}"/>
              </a:ext>
            </a:extLst>
          </p:cNvPr>
          <p:cNvSpPr/>
          <p:nvPr/>
        </p:nvSpPr>
        <p:spPr>
          <a:xfrm>
            <a:off x="380547" y="3777540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4" grpId="0" animBg="1"/>
      <p:bldP spid="15" grpId="0" animBg="1"/>
      <p:bldP spid="18" grpId="0" animBg="1"/>
      <p:bldP spid="31" grpId="0" animBg="1"/>
      <p:bldP spid="29" grpId="0" animBg="1"/>
      <p:bldP spid="32" grpId="0" animBg="1"/>
      <p:bldP spid="36" grpId="0" animBg="1"/>
      <p:bldP spid="39" grpId="0" animBg="1"/>
      <p:bldP spid="47" grpId="0" animBg="1"/>
      <p:bldP spid="4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black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 Unicode MS"/>
              </a:rPr>
              <a:t>Key</a:t>
            </a:r>
            <a:endParaRPr lang="nl-NL" sz="1055" dirty="0">
              <a:solidFill>
                <a:schemeClr val="tx1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11D-7003-46A9-9AE1-B282D367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 Log</a:t>
            </a:r>
          </a:p>
          <a:p>
            <a:pPr defTabSz="661109"/>
            <a:r>
              <a:rPr lang="nl-NL" sz="1200" i="1" dirty="0">
                <a:latin typeface="Arial Unicode MS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 | Conclusion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cid:image001.jpg@01CE5266.DC9D20F0">
            <a:extLst>
              <a:ext uri="{FF2B5EF4-FFF2-40B4-BE49-F238E27FC236}">
                <a16:creationId xmlns:a16="http://schemas.microsoft.com/office/drawing/2014/main" id="{44E27BC3-E113-408E-BC6D-54DFFB136A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71" y="4330917"/>
            <a:ext cx="1278255" cy="3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B2228-6C13-47AB-AD88-F59DF36DC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9" y="4259022"/>
            <a:ext cx="1335943" cy="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6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2010-2020: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1.2M NPM Modules </a:t>
            </a:r>
            <a:r>
              <a:rPr lang="nl-NL" dirty="0" err="1"/>
              <a:t>available</a:t>
            </a:r>
            <a:r>
              <a:rPr lang="nl-NL" dirty="0"/>
              <a:t> in April 2020)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6BA7-5CE1-4CAA-81EA-A811EA04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68" y="2191788"/>
            <a:ext cx="4571545" cy="258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61ED-5157-4AC4-BF63-E0F0B76B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1900857"/>
            <a:ext cx="5580993" cy="295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03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791D7-D883-4BB0-9292-8A2E7B82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CF6F2-E52C-445F-8382-5DFA9A22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8447"/>
            <a:ext cx="5982218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1D116-A858-42F9-B640-46B55E89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" y="2506364"/>
            <a:ext cx="7736734" cy="906484"/>
          </a:xfrm>
          <a:prstGeom prst="rect">
            <a:avLst/>
          </a:prstGeom>
          <a:ln w="1905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5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77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Eneco – </a:t>
            </a:r>
            <a:r>
              <a:rPr lang="nl-NL" dirty="0" err="1"/>
              <a:t>Utility</a:t>
            </a:r>
            <a:r>
              <a:rPr lang="nl-NL" dirty="0"/>
              <a:t> company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9E275-065B-4952-8C7B-F2C46292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49" y="213825"/>
            <a:ext cx="3003243" cy="205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[fine </a:t>
            </a:r>
            <a:r>
              <a:rPr lang="nl-NL" dirty="0" err="1"/>
              <a:t>grained</a:t>
            </a:r>
            <a:r>
              <a:rPr lang="nl-NL" dirty="0"/>
              <a:t>]</a:t>
            </a:r>
            <a:br>
              <a:rPr lang="nl-NL" dirty="0"/>
            </a:br>
            <a:r>
              <a:rPr lang="nl-NL" dirty="0"/>
              <a:t>change events </a:t>
            </a:r>
            <a:r>
              <a:rPr lang="nl-NL" dirty="0" err="1"/>
              <a:t>from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386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11B0-0F42-4FE1-83DC-E3B3A45E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Data, Multiple – different –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236-AE56-44CE-86E4-CF75CCF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/>
              <a:t>Different in: </a:t>
            </a:r>
          </a:p>
          <a:p>
            <a:pPr lvl="1"/>
            <a:r>
              <a:rPr lang="nl-NL" i="1" dirty="0" err="1"/>
              <a:t>Why</a:t>
            </a:r>
            <a:endParaRPr lang="nl-NL" i="1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– </a:t>
            </a:r>
            <a:r>
              <a:rPr lang="nl-NL" dirty="0" err="1"/>
              <a:t>grain</a:t>
            </a:r>
            <a:r>
              <a:rPr lang="nl-NL" dirty="0"/>
              <a:t>, 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breadth</a:t>
            </a:r>
            <a:r>
              <a:rPr lang="nl-NL" dirty="0"/>
              <a:t>, type of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queries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How – format,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freshness</a:t>
            </a:r>
            <a:r>
              <a:rPr lang="nl-NL" dirty="0"/>
              <a:t>, </a:t>
            </a:r>
            <a:r>
              <a:rPr lang="nl-NL" dirty="0" err="1"/>
              <a:t>consistency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– </a:t>
            </a:r>
            <a:r>
              <a:rPr lang="nl-NL" dirty="0" err="1"/>
              <a:t>frequency</a:t>
            </a:r>
            <a:r>
              <a:rPr lang="nl-NL" dirty="0"/>
              <a:t>, time of </a:t>
            </a:r>
            <a:r>
              <a:rPr lang="nl-NL" dirty="0" err="1"/>
              <a:t>day</a:t>
            </a:r>
            <a:r>
              <a:rPr lang="nl-NL" dirty="0"/>
              <a:t> | week | </a:t>
            </a:r>
            <a:r>
              <a:rPr lang="nl-NL" dirty="0" err="1"/>
              <a:t>month</a:t>
            </a:r>
            <a:r>
              <a:rPr lang="nl-NL" dirty="0"/>
              <a:t>, 24/7</a:t>
            </a:r>
          </a:p>
          <a:p>
            <a:pPr lvl="1"/>
            <a:r>
              <a:rPr lang="nl-NL" dirty="0" err="1"/>
              <a:t>Where</a:t>
            </a:r>
            <a:r>
              <a:rPr lang="nl-NL" dirty="0"/>
              <a:t> – </a:t>
            </a:r>
            <a:r>
              <a:rPr lang="nl-NL" dirty="0" err="1"/>
              <a:t>latency</a:t>
            </a:r>
            <a:r>
              <a:rPr lang="nl-NL" dirty="0"/>
              <a:t>, band </a:t>
            </a:r>
            <a:r>
              <a:rPr lang="nl-NL" dirty="0" err="1"/>
              <a:t>width</a:t>
            </a:r>
            <a:r>
              <a:rPr lang="nl-NL" dirty="0"/>
              <a:t>, off line</a:t>
            </a:r>
          </a:p>
          <a:p>
            <a:pPr lvl="1"/>
            <a:r>
              <a:rPr lang="nl-NL" dirty="0" err="1"/>
              <a:t>Who</a:t>
            </a:r>
            <a:r>
              <a:rPr lang="nl-NL" dirty="0"/>
              <a:t> – </a:t>
            </a:r>
            <a:r>
              <a:rPr lang="nl-NL" dirty="0" err="1"/>
              <a:t>scale</a:t>
            </a:r>
            <a:r>
              <a:rPr lang="nl-NL" dirty="0"/>
              <a:t>, different </a:t>
            </a:r>
            <a:r>
              <a:rPr lang="nl-NL" dirty="0" err="1"/>
              <a:t>roles</a:t>
            </a:r>
            <a:r>
              <a:rPr lang="nl-NL" dirty="0"/>
              <a:t> &amp; user </a:t>
            </a:r>
            <a:r>
              <a:rPr lang="nl-NL" dirty="0" err="1"/>
              <a:t>groups</a:t>
            </a:r>
            <a:endParaRPr lang="nl-NL" dirty="0"/>
          </a:p>
          <a:p>
            <a:pPr marL="180000" lvl="1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1F85-2A84-4526-967D-B9160FF5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8194" name="Picture 2" descr="Image result for what how when where who">
            <a:extLst>
              <a:ext uri="{FF2B5EF4-FFF2-40B4-BE49-F238E27FC236}">
                <a16:creationId xmlns:a16="http://schemas.microsoft.com/office/drawing/2014/main" id="{F7C7FA24-B449-4D57-BCED-D59CB01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17900"/>
            <a:ext cx="381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6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CQRS: </a:t>
            </a:r>
            <a:r>
              <a:rPr lang="nl-NL" u="sng" dirty="0" err="1"/>
              <a:t>C</a:t>
            </a:r>
            <a:r>
              <a:rPr lang="nl-NL" dirty="0" err="1"/>
              <a:t>ommand</a:t>
            </a:r>
            <a:r>
              <a:rPr lang="nl-NL" dirty="0"/>
              <a:t> </a:t>
            </a:r>
            <a:r>
              <a:rPr lang="nl-NL" u="sng" dirty="0"/>
              <a:t>Q</a:t>
            </a:r>
            <a:r>
              <a:rPr lang="nl-NL" dirty="0"/>
              <a:t>uery </a:t>
            </a:r>
            <a:r>
              <a:rPr lang="nl-NL" u="sng" dirty="0" err="1"/>
              <a:t>R</a:t>
            </a:r>
            <a:r>
              <a:rPr lang="nl-NL" dirty="0" err="1"/>
              <a:t>esponsibility</a:t>
            </a:r>
            <a:r>
              <a:rPr lang="nl-NL" dirty="0"/>
              <a:t> </a:t>
            </a:r>
            <a:r>
              <a:rPr lang="nl-NL" u="sng" dirty="0" err="1"/>
              <a:t>S</a:t>
            </a:r>
            <a:r>
              <a:rPr lang="nl-NL" dirty="0" err="1"/>
              <a:t>egregation</a:t>
            </a:r>
            <a:endParaRPr lang="nl-NL" dirty="0"/>
          </a:p>
        </p:txBody>
      </p:sp>
      <p:pic>
        <p:nvPicPr>
          <p:cNvPr id="10242" name="Picture 2" descr="Image result for solr">
            <a:extLst>
              <a:ext uri="{FF2B5EF4-FFF2-40B4-BE49-F238E27FC236}">
                <a16:creationId xmlns:a16="http://schemas.microsoft.com/office/drawing/2014/main" id="{FCD370E9-F10B-4455-B035-4E7F63C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21" y="3664647"/>
            <a:ext cx="690655" cy="3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Steps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Challenges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4242997" y="877478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5098105" y="1282163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5732892" y="1691639"/>
            <a:ext cx="1710216" cy="339773"/>
          </a:xfrm>
          <a:prstGeom prst="wedgeRectCallout">
            <a:avLst>
              <a:gd name="adj1" fmla="val -53603"/>
              <a:gd name="adj2" fmla="val 1137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Transport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334731" y="2092732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Convert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45470" y="2490209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Apply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681019" y="1452376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944086" y="1245857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ular Callout 24">
            <a:extLst>
              <a:ext uri="{FF2B5EF4-FFF2-40B4-BE49-F238E27FC236}">
                <a16:creationId xmlns:a16="http://schemas.microsoft.com/office/drawing/2014/main" id="{E93B62A6-9B57-457D-A056-7A6808F98432}"/>
              </a:ext>
            </a:extLst>
          </p:cNvPr>
          <p:cNvSpPr/>
          <p:nvPr/>
        </p:nvSpPr>
        <p:spPr>
          <a:xfrm>
            <a:off x="7260793" y="66540"/>
            <a:ext cx="1710216" cy="468946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Spot and Handle Errors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ular Callout 24">
            <a:extLst>
              <a:ext uri="{FF2B5EF4-FFF2-40B4-BE49-F238E27FC236}">
                <a16:creationId xmlns:a16="http://schemas.microsoft.com/office/drawing/2014/main" id="{77064275-E83F-4432-84C9-658FD871FB3A}"/>
              </a:ext>
            </a:extLst>
          </p:cNvPr>
          <p:cNvSpPr/>
          <p:nvPr/>
        </p:nvSpPr>
        <p:spPr>
          <a:xfrm>
            <a:off x="7302396" y="671662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Governance &amp; Evolution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ular Callout 24">
            <a:extLst>
              <a:ext uri="{FF2B5EF4-FFF2-40B4-BE49-F238E27FC236}">
                <a16:creationId xmlns:a16="http://schemas.microsoft.com/office/drawing/2014/main" id="{8FC3DE47-2A99-4E9F-99A6-4DC3A468F00E}"/>
              </a:ext>
            </a:extLst>
          </p:cNvPr>
          <p:cNvSpPr/>
          <p:nvPr/>
        </p:nvSpPr>
        <p:spPr>
          <a:xfrm>
            <a:off x="7337446" y="1241161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Enforce Constraints &amp; Authorization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atomically?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583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04" y="-321300"/>
            <a:ext cx="9416704" cy="5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48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atomic?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Authorization Considerations</a:t>
            </a:r>
          </a:p>
          <a:p>
            <a:r>
              <a:rPr lang="en-US" dirty="0"/>
              <a:t>Locations &amp; Connectivity</a:t>
            </a:r>
          </a:p>
          <a:p>
            <a:r>
              <a:rPr lang="en-US" dirty="0"/>
              <a:t>Full resynch | restore of Query Store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7" y="2352229"/>
            <a:ext cx="1613975" cy="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4796-4A48-4CDF-8CA7-EC4AD7B3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CQRS Architecture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63BC4-D638-4436-98DE-E02360D9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379EEF0-E945-4552-AE4F-B0F76F694B16}"/>
              </a:ext>
            </a:extLst>
          </p:cNvPr>
          <p:cNvSpPr/>
          <p:nvPr/>
        </p:nvSpPr>
        <p:spPr>
          <a:xfrm>
            <a:off x="3686400" y="1908000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Event Platform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9A37A9A-5840-4D08-ABD7-51395C7E33A9}"/>
              </a:ext>
            </a:extLst>
          </p:cNvPr>
          <p:cNvSpPr/>
          <p:nvPr/>
        </p:nvSpPr>
        <p:spPr>
          <a:xfrm>
            <a:off x="615598" y="1555200"/>
            <a:ext cx="604800" cy="55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FCE59F5-BF26-4943-A1B3-FBB862DFDCAE}"/>
              </a:ext>
            </a:extLst>
          </p:cNvPr>
          <p:cNvSpPr/>
          <p:nvPr/>
        </p:nvSpPr>
        <p:spPr>
          <a:xfrm>
            <a:off x="392312" y="2377957"/>
            <a:ext cx="1238401" cy="652800"/>
          </a:xfrm>
          <a:prstGeom prst="can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9231FB1-FC22-494E-867F-2629D8B3B5CE}"/>
              </a:ext>
            </a:extLst>
          </p:cNvPr>
          <p:cNvSpPr/>
          <p:nvPr/>
        </p:nvSpPr>
        <p:spPr>
          <a:xfrm>
            <a:off x="79200" y="3247200"/>
            <a:ext cx="1735200" cy="5040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25690-2C43-4B96-AA05-F70A9DA6C62F}"/>
              </a:ext>
            </a:extLst>
          </p:cNvPr>
          <p:cNvSpPr txBox="1"/>
          <p:nvPr/>
        </p:nvSpPr>
        <p:spPr>
          <a:xfrm>
            <a:off x="417600" y="933600"/>
            <a:ext cx="11878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Source systems</a:t>
            </a:r>
            <a:endParaRPr lang="en-NL" sz="1300" dirty="0" err="1"/>
          </a:p>
        </p:txBody>
      </p:sp>
      <p:pic>
        <p:nvPicPr>
          <p:cNvPr id="11" name="Snagit_PPTACF6">
            <a:extLst>
              <a:ext uri="{FF2B5EF4-FFF2-40B4-BE49-F238E27FC236}">
                <a16:creationId xmlns:a16="http://schemas.microsoft.com/office/drawing/2014/main" id="{8D8E001E-5E69-4334-A801-2A50BD46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9" y="4184087"/>
            <a:ext cx="669399" cy="7038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7428E-CC76-456F-BA00-D10CF189D9E1}"/>
              </a:ext>
            </a:extLst>
          </p:cNvPr>
          <p:cNvSpPr/>
          <p:nvPr/>
        </p:nvSpPr>
        <p:spPr>
          <a:xfrm>
            <a:off x="1952999" y="1526400"/>
            <a:ext cx="874800" cy="50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6C0525-89AB-4681-AB23-3F9E9D3B3093}"/>
              </a:ext>
            </a:extLst>
          </p:cNvPr>
          <p:cNvSpPr/>
          <p:nvPr/>
        </p:nvSpPr>
        <p:spPr>
          <a:xfrm>
            <a:off x="2165400" y="3247200"/>
            <a:ext cx="874800" cy="50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Consume</a:t>
            </a:r>
            <a:endParaRPr lang="en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4145F4-B680-4EC5-B88F-492BC1040736}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2827799" y="1778400"/>
            <a:ext cx="858601" cy="1074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58D767-B8A4-453B-99C0-2253D6FC3589}"/>
              </a:ext>
            </a:extLst>
          </p:cNvPr>
          <p:cNvCxnSpPr>
            <a:stCxn id="13" idx="3"/>
            <a:endCxn id="5" idx="2"/>
          </p:cNvCxnSpPr>
          <p:nvPr/>
        </p:nvCxnSpPr>
        <p:spPr>
          <a:xfrm flipV="1">
            <a:off x="3040200" y="2853000"/>
            <a:ext cx="646200" cy="646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396B9B-0FB4-40FD-BD70-BEC2960C3FF9}"/>
              </a:ext>
            </a:extLst>
          </p:cNvPr>
          <p:cNvSpPr/>
          <p:nvPr/>
        </p:nvSpPr>
        <p:spPr>
          <a:xfrm>
            <a:off x="1981713" y="2377957"/>
            <a:ext cx="874800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Detect</a:t>
            </a:r>
            <a:r>
              <a:rPr lang="nl-NL" sz="1100" dirty="0"/>
              <a:t> &amp; </a:t>
            </a:r>
            <a:r>
              <a:rPr lang="nl-NL" sz="1100" dirty="0" err="1"/>
              <a:t>Retrieve</a:t>
            </a:r>
            <a:r>
              <a:rPr lang="nl-NL" sz="1100" dirty="0"/>
              <a:t> Change</a:t>
            </a:r>
            <a:endParaRPr lang="en-NL" sz="1100" dirty="0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8AE8CC70-BDBF-4BD1-A1DB-44A74F34916A}"/>
              </a:ext>
            </a:extLst>
          </p:cNvPr>
          <p:cNvSpPr/>
          <p:nvPr/>
        </p:nvSpPr>
        <p:spPr>
          <a:xfrm>
            <a:off x="1872450" y="3319200"/>
            <a:ext cx="148500" cy="273600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C293FC-A581-4052-A46F-A5D4152D8B7A}"/>
              </a:ext>
            </a:extLst>
          </p:cNvPr>
          <p:cNvSpPr/>
          <p:nvPr/>
        </p:nvSpPr>
        <p:spPr>
          <a:xfrm>
            <a:off x="1809450" y="3470400"/>
            <a:ext cx="143549" cy="1728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D817A3D-286F-4AB5-8FAD-1458277E17E1}"/>
              </a:ext>
            </a:extLst>
          </p:cNvPr>
          <p:cNvCxnSpPr>
            <a:stCxn id="18" idx="3"/>
            <a:endCxn id="5" idx="2"/>
          </p:cNvCxnSpPr>
          <p:nvPr/>
        </p:nvCxnSpPr>
        <p:spPr>
          <a:xfrm>
            <a:off x="2856513" y="2629957"/>
            <a:ext cx="829887" cy="22304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552F8E-E8EF-4994-B3BB-2BEE3016924E}"/>
              </a:ext>
            </a:extLst>
          </p:cNvPr>
          <p:cNvSpPr/>
          <p:nvPr/>
        </p:nvSpPr>
        <p:spPr>
          <a:xfrm>
            <a:off x="1148862" y="1764000"/>
            <a:ext cx="795138" cy="140891"/>
          </a:xfrm>
          <a:custGeom>
            <a:avLst/>
            <a:gdLst>
              <a:gd name="connsiteX0" fmla="*/ 795138 w 795138"/>
              <a:gd name="connsiteY0" fmla="*/ 0 h 140891"/>
              <a:gd name="connsiteX1" fmla="*/ 3138 w 795138"/>
              <a:gd name="connsiteY1" fmla="*/ 57600 h 140891"/>
              <a:gd name="connsiteX2" fmla="*/ 528738 w 795138"/>
              <a:gd name="connsiteY2" fmla="*/ 136800 h 140891"/>
              <a:gd name="connsiteX3" fmla="*/ 787938 w 795138"/>
              <a:gd name="connsiteY3" fmla="*/ 122400 h 14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138" h="140891">
                <a:moveTo>
                  <a:pt x="795138" y="0"/>
                </a:moveTo>
                <a:cubicBezTo>
                  <a:pt x="421338" y="17400"/>
                  <a:pt x="47538" y="34800"/>
                  <a:pt x="3138" y="57600"/>
                </a:cubicBezTo>
                <a:cubicBezTo>
                  <a:pt x="-41262" y="80400"/>
                  <a:pt x="397938" y="126000"/>
                  <a:pt x="528738" y="136800"/>
                </a:cubicBezTo>
                <a:cubicBezTo>
                  <a:pt x="659538" y="147600"/>
                  <a:pt x="723738" y="135000"/>
                  <a:pt x="787938" y="122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an 6">
            <a:extLst>
              <a:ext uri="{FF2B5EF4-FFF2-40B4-BE49-F238E27FC236}">
                <a16:creationId xmlns:a16="http://schemas.microsoft.com/office/drawing/2014/main" id="{34AB0EA3-C293-4028-A247-135EA6C2E917}"/>
              </a:ext>
            </a:extLst>
          </p:cNvPr>
          <p:cNvSpPr/>
          <p:nvPr/>
        </p:nvSpPr>
        <p:spPr>
          <a:xfrm>
            <a:off x="7823727" y="1316675"/>
            <a:ext cx="1067431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6" name="Snagit_PPTA17C">
            <a:extLst>
              <a:ext uri="{FF2B5EF4-FFF2-40B4-BE49-F238E27FC236}">
                <a16:creationId xmlns:a16="http://schemas.microsoft.com/office/drawing/2014/main" id="{BFCC08D6-5F2C-4355-A3F8-B0AC1AF9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4232300"/>
            <a:ext cx="683158" cy="655612"/>
          </a:xfrm>
          <a:prstGeom prst="rect">
            <a:avLst/>
          </a:prstGeom>
        </p:spPr>
      </p:pic>
      <p:sp>
        <p:nvSpPr>
          <p:cNvPr id="27" name="Can 6">
            <a:extLst>
              <a:ext uri="{FF2B5EF4-FFF2-40B4-BE49-F238E27FC236}">
                <a16:creationId xmlns:a16="http://schemas.microsoft.com/office/drawing/2014/main" id="{D9EC2EB2-7289-4946-8101-79A4A66A88AD}"/>
              </a:ext>
            </a:extLst>
          </p:cNvPr>
          <p:cNvSpPr/>
          <p:nvPr/>
        </p:nvSpPr>
        <p:spPr>
          <a:xfrm>
            <a:off x="4795994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8" name="Can 6">
            <a:extLst>
              <a:ext uri="{FF2B5EF4-FFF2-40B4-BE49-F238E27FC236}">
                <a16:creationId xmlns:a16="http://schemas.microsoft.com/office/drawing/2014/main" id="{1114AFED-6BBB-42F3-8245-813B7634AD0C}"/>
              </a:ext>
            </a:extLst>
          </p:cNvPr>
          <p:cNvSpPr/>
          <p:nvPr/>
        </p:nvSpPr>
        <p:spPr>
          <a:xfrm>
            <a:off x="7520021" y="2397624"/>
            <a:ext cx="1515138" cy="504028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2A445867-EE31-460D-A99C-AF77FA8DC33D}"/>
              </a:ext>
            </a:extLst>
          </p:cNvPr>
          <p:cNvSpPr/>
          <p:nvPr/>
        </p:nvSpPr>
        <p:spPr>
          <a:xfrm>
            <a:off x="8005933" y="3111202"/>
            <a:ext cx="763200" cy="8982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FFDDF-9FE3-4CC4-9101-B8284AAFF72D}"/>
              </a:ext>
            </a:extLst>
          </p:cNvPr>
          <p:cNvSpPr txBox="1"/>
          <p:nvPr/>
        </p:nvSpPr>
        <p:spPr>
          <a:xfrm>
            <a:off x="1944000" y="933600"/>
            <a:ext cx="13657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Reporters</a:t>
            </a:r>
            <a:endParaRPr lang="en-NL" sz="13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68F8F-B06D-4AFA-AAC1-20B2B7B42935}"/>
              </a:ext>
            </a:extLst>
          </p:cNvPr>
          <p:cNvSpPr txBox="1"/>
          <p:nvPr/>
        </p:nvSpPr>
        <p:spPr>
          <a:xfrm>
            <a:off x="3470400" y="933600"/>
            <a:ext cx="22554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Distributed Change Event Hub</a:t>
            </a:r>
            <a:endParaRPr lang="en-NL" sz="13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011CD-9B7A-465C-8A4A-B913C602199B}"/>
              </a:ext>
            </a:extLst>
          </p:cNvPr>
          <p:cNvSpPr txBox="1"/>
          <p:nvPr/>
        </p:nvSpPr>
        <p:spPr>
          <a:xfrm>
            <a:off x="5958087" y="933600"/>
            <a:ext cx="13833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Projectors</a:t>
            </a:r>
            <a:endParaRPr lang="en-NL" sz="13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60FBF-4323-4DB8-B98D-65334D17FE84}"/>
              </a:ext>
            </a:extLst>
          </p:cNvPr>
          <p:cNvSpPr txBox="1"/>
          <p:nvPr/>
        </p:nvSpPr>
        <p:spPr>
          <a:xfrm>
            <a:off x="7541160" y="933600"/>
            <a:ext cx="14939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Destination</a:t>
            </a:r>
            <a:r>
              <a:rPr lang="nl-NL" sz="1300" dirty="0"/>
              <a:t> systems</a:t>
            </a:r>
            <a:endParaRPr lang="en-NL" sz="1300" dirty="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281793C-5407-436A-B4E5-CB79E4CBAE68}"/>
              </a:ext>
            </a:extLst>
          </p:cNvPr>
          <p:cNvSpPr/>
          <p:nvPr/>
        </p:nvSpPr>
        <p:spPr>
          <a:xfrm>
            <a:off x="3865879" y="2980381"/>
            <a:ext cx="1022400" cy="223200"/>
          </a:xfrm>
          <a:custGeom>
            <a:avLst/>
            <a:gdLst>
              <a:gd name="connsiteX0" fmla="*/ 0 w 1022400"/>
              <a:gd name="connsiteY0" fmla="*/ 223200 h 223200"/>
              <a:gd name="connsiteX1" fmla="*/ 432000 w 1022400"/>
              <a:gd name="connsiteY1" fmla="*/ 0 h 223200"/>
              <a:gd name="connsiteX2" fmla="*/ 1022400 w 1022400"/>
              <a:gd name="connsiteY2" fmla="*/ 223200 h 2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400" h="223200">
                <a:moveTo>
                  <a:pt x="0" y="223200"/>
                </a:moveTo>
                <a:cubicBezTo>
                  <a:pt x="130800" y="111600"/>
                  <a:pt x="261600" y="0"/>
                  <a:pt x="432000" y="0"/>
                </a:cubicBezTo>
                <a:cubicBezTo>
                  <a:pt x="602400" y="0"/>
                  <a:pt x="812400" y="111600"/>
                  <a:pt x="1022400" y="22320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Can 6">
            <a:extLst>
              <a:ext uri="{FF2B5EF4-FFF2-40B4-BE49-F238E27FC236}">
                <a16:creationId xmlns:a16="http://schemas.microsoft.com/office/drawing/2014/main" id="{125C6851-74B2-44FD-9BE9-C5002C56A2AD}"/>
              </a:ext>
            </a:extLst>
          </p:cNvPr>
          <p:cNvSpPr/>
          <p:nvPr/>
        </p:nvSpPr>
        <p:spPr>
          <a:xfrm>
            <a:off x="3864760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0162AA25-F3E2-4544-A268-589ACB646C40}"/>
              </a:ext>
            </a:extLst>
          </p:cNvPr>
          <p:cNvSpPr/>
          <p:nvPr/>
        </p:nvSpPr>
        <p:spPr>
          <a:xfrm>
            <a:off x="1628297" y="2580337"/>
            <a:ext cx="372206" cy="1728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A3CEC0-4748-4A39-B08A-F71D6A5903F0}"/>
              </a:ext>
            </a:extLst>
          </p:cNvPr>
          <p:cNvSpPr/>
          <p:nvPr/>
        </p:nvSpPr>
        <p:spPr>
          <a:xfrm>
            <a:off x="6142526" y="1400891"/>
            <a:ext cx="874800" cy="5040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>
                <a:solidFill>
                  <a:schemeClr val="lt1"/>
                </a:solidFill>
              </a:rPr>
              <a:t>Transform</a:t>
            </a:r>
            <a:r>
              <a:rPr lang="nl-NL" sz="1013" dirty="0">
                <a:solidFill>
                  <a:schemeClr val="lt1"/>
                </a:solidFill>
              </a:rPr>
              <a:t> &amp; </a:t>
            </a:r>
            <a:r>
              <a:rPr lang="nl-NL" sz="1013" dirty="0" err="1">
                <a:solidFill>
                  <a:schemeClr val="lt1"/>
                </a:solidFill>
              </a:rPr>
              <a:t>Apply</a:t>
            </a:r>
            <a:endParaRPr lang="en-NL" sz="1013" dirty="0">
              <a:solidFill>
                <a:schemeClr val="lt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3B654C-E9F5-4CA5-8757-ECEB7FC980B3}"/>
              </a:ext>
            </a:extLst>
          </p:cNvPr>
          <p:cNvSpPr/>
          <p:nvPr/>
        </p:nvSpPr>
        <p:spPr>
          <a:xfrm>
            <a:off x="6142525" y="2376000"/>
            <a:ext cx="1019761" cy="504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(re)</a:t>
            </a:r>
            <a:r>
              <a:rPr lang="nl-NL" sz="1013" dirty="0" err="1"/>
              <a:t>Calculate</a:t>
            </a:r>
            <a:r>
              <a:rPr lang="nl-NL" sz="1013" dirty="0"/>
              <a:t> &amp; Record</a:t>
            </a:r>
            <a:endParaRPr lang="en-NL" sz="1013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C8B7F4-8058-47F0-B502-3AC9F0064464}"/>
              </a:ext>
            </a:extLst>
          </p:cNvPr>
          <p:cNvSpPr/>
          <p:nvPr/>
        </p:nvSpPr>
        <p:spPr>
          <a:xfrm>
            <a:off x="6212383" y="3330491"/>
            <a:ext cx="874800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>
                <a:solidFill>
                  <a:schemeClr val="dk1"/>
                </a:solidFill>
              </a:rPr>
              <a:t>Convert</a:t>
            </a:r>
            <a:r>
              <a:rPr lang="nl-NL" sz="1050" dirty="0">
                <a:solidFill>
                  <a:schemeClr val="dk1"/>
                </a:solidFill>
              </a:rPr>
              <a:t>, Translate, Store</a:t>
            </a:r>
            <a:endParaRPr lang="en-NL" sz="1050" dirty="0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A22102-4D90-4D3F-83D4-34153EF2FA95}"/>
              </a:ext>
            </a:extLst>
          </p:cNvPr>
          <p:cNvCxnSpPr>
            <a:stCxn id="5" idx="5"/>
            <a:endCxn id="41" idx="1"/>
          </p:cNvCxnSpPr>
          <p:nvPr/>
        </p:nvCxnSpPr>
        <p:spPr>
          <a:xfrm flipV="1">
            <a:off x="5644800" y="1652891"/>
            <a:ext cx="497726" cy="82210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8C8AF7B-84F1-4957-8885-BB7FFB2A3FB8}"/>
              </a:ext>
            </a:extLst>
          </p:cNvPr>
          <p:cNvCxnSpPr>
            <a:cxnSpLocks/>
            <a:stCxn id="5" idx="5"/>
            <a:endCxn id="42" idx="1"/>
          </p:cNvCxnSpPr>
          <p:nvPr/>
        </p:nvCxnSpPr>
        <p:spPr>
          <a:xfrm>
            <a:off x="5644800" y="2475000"/>
            <a:ext cx="497725" cy="15300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06B7B58-4EC0-479D-897C-21B4DD6303B3}"/>
              </a:ext>
            </a:extLst>
          </p:cNvPr>
          <p:cNvCxnSpPr>
            <a:stCxn id="5" idx="5"/>
            <a:endCxn id="43" idx="1"/>
          </p:cNvCxnSpPr>
          <p:nvPr/>
        </p:nvCxnSpPr>
        <p:spPr>
          <a:xfrm>
            <a:off x="5644800" y="2475000"/>
            <a:ext cx="567583" cy="1107491"/>
          </a:xfrm>
          <a:prstGeom prst="bentConnector3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277BCE-33F9-477E-8C5A-9EFBC75BE174}"/>
              </a:ext>
            </a:extLst>
          </p:cNvPr>
          <p:cNvSpPr/>
          <p:nvPr/>
        </p:nvSpPr>
        <p:spPr>
          <a:xfrm>
            <a:off x="3676418" y="3627344"/>
            <a:ext cx="1622782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Event Schema </a:t>
            </a:r>
            <a:r>
              <a:rPr lang="nl-NL" sz="1100" dirty="0" err="1"/>
              <a:t>Governance</a:t>
            </a:r>
            <a:endParaRPr lang="en-NL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B0737-0B2B-4B15-B6FE-8C562AB25B1A}"/>
              </a:ext>
            </a:extLst>
          </p:cNvPr>
          <p:cNvSpPr/>
          <p:nvPr/>
        </p:nvSpPr>
        <p:spPr>
          <a:xfrm>
            <a:off x="1957416" y="4184087"/>
            <a:ext cx="5235383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Monitoring &amp; Error Handling</a:t>
            </a:r>
            <a:endParaRPr lang="en-NL" sz="11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441137-1C09-441A-B26A-D8A936B6D3E8}"/>
              </a:ext>
            </a:extLst>
          </p:cNvPr>
          <p:cNvCxnSpPr>
            <a:stCxn id="41" idx="3"/>
            <a:endCxn id="25" idx="2"/>
          </p:cNvCxnSpPr>
          <p:nvPr/>
        </p:nvCxnSpPr>
        <p:spPr>
          <a:xfrm>
            <a:off x="7017326" y="1652891"/>
            <a:ext cx="806401" cy="125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2BEF77-99AF-42C2-908B-A29F550ED9AF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>
          <a:xfrm>
            <a:off x="7162286" y="2628000"/>
            <a:ext cx="357735" cy="21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1060F5-C57C-438B-8054-FFAC7A603423}"/>
              </a:ext>
            </a:extLst>
          </p:cNvPr>
          <p:cNvCxnSpPr>
            <a:stCxn id="43" idx="3"/>
            <a:endCxn id="30" idx="2"/>
          </p:cNvCxnSpPr>
          <p:nvPr/>
        </p:nvCxnSpPr>
        <p:spPr>
          <a:xfrm>
            <a:off x="7087183" y="3582491"/>
            <a:ext cx="918750" cy="73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22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788-CCDC-4532-93DF-1B9A9E9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support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817F-27C8-4D4F-813F-C2ACE59C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</a:t>
            </a:r>
          </a:p>
          <a:p>
            <a:pPr lvl="1"/>
            <a:r>
              <a:rPr lang="nl-NL" dirty="0"/>
              <a:t>Database </a:t>
            </a:r>
            <a:r>
              <a:rPr lang="nl-NL" dirty="0" err="1"/>
              <a:t>specific</a:t>
            </a:r>
            <a:r>
              <a:rPr lang="nl-NL" dirty="0"/>
              <a:t> change </a:t>
            </a:r>
            <a:r>
              <a:rPr lang="nl-NL" dirty="0" err="1"/>
              <a:t>detection</a:t>
            </a:r>
            <a:endParaRPr lang="nl-NL" dirty="0"/>
          </a:p>
          <a:p>
            <a:pPr lvl="1"/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SOA Suite </a:t>
            </a:r>
            <a:r>
              <a:rPr lang="nl-NL" dirty="0" err="1"/>
              <a:t>Inbound</a:t>
            </a:r>
            <a:r>
              <a:rPr lang="nl-NL" dirty="0"/>
              <a:t> Adapters, </a:t>
            </a:r>
          </a:p>
          <a:p>
            <a:pPr lvl="1"/>
            <a:r>
              <a:rPr lang="nl-NL" dirty="0"/>
              <a:t>Cloud Adapters in </a:t>
            </a:r>
            <a:r>
              <a:rPr lang="nl-NL" dirty="0" err="1"/>
              <a:t>iPaaS</a:t>
            </a:r>
            <a:r>
              <a:rPr lang="nl-NL" dirty="0"/>
              <a:t> platforms </a:t>
            </a:r>
            <a:r>
              <a:rPr lang="nl-NL" dirty="0" err="1"/>
              <a:t>and</a:t>
            </a:r>
            <a:r>
              <a:rPr lang="nl-NL" dirty="0"/>
              <a:t> SaaS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gathering</a:t>
            </a:r>
            <a:r>
              <a:rPr lang="nl-NL" dirty="0"/>
              <a:t> &amp; </a:t>
            </a:r>
            <a:r>
              <a:rPr lang="nl-NL" dirty="0" err="1"/>
              <a:t>queueing</a:t>
            </a:r>
            <a:r>
              <a:rPr lang="nl-NL" dirty="0"/>
              <a:t> of change events (</a:t>
            </a:r>
            <a:r>
              <a:rPr lang="nl-NL" dirty="0" err="1"/>
              <a:t>preferably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agnostic</a:t>
            </a:r>
            <a:r>
              <a:rPr lang="nl-NL" dirty="0"/>
              <a:t>; options for long term event </a:t>
            </a:r>
            <a:r>
              <a:rPr lang="nl-NL" dirty="0" err="1"/>
              <a:t>retention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Rabbit</a:t>
            </a:r>
            <a:r>
              <a:rPr lang="nl-NL" dirty="0"/>
              <a:t> MQ, AWS SQS, JMS</a:t>
            </a:r>
          </a:p>
          <a:p>
            <a:r>
              <a:rPr lang="nl-NL" dirty="0"/>
              <a:t>Handling change – transport, </a:t>
            </a:r>
            <a:r>
              <a:rPr lang="nl-NL" dirty="0" err="1"/>
              <a:t>transform</a:t>
            </a:r>
            <a:r>
              <a:rPr lang="nl-NL" dirty="0"/>
              <a:t>, </a:t>
            </a:r>
            <a:r>
              <a:rPr lang="nl-NL" dirty="0" err="1"/>
              <a:t>apply</a:t>
            </a:r>
            <a:endParaRPr lang="nl-NL" dirty="0"/>
          </a:p>
          <a:p>
            <a:r>
              <a:rPr lang="nl-NL" dirty="0"/>
              <a:t>Query Stores – </a:t>
            </a:r>
            <a:r>
              <a:rPr lang="nl-NL" dirty="0" err="1"/>
              <a:t>picked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data </a:t>
            </a:r>
            <a:r>
              <a:rPr lang="nl-NL" dirty="0" err="1"/>
              <a:t>use</a:t>
            </a:r>
            <a:r>
              <a:rPr lang="nl-NL" dirty="0"/>
              <a:t> case </a:t>
            </a:r>
            <a:r>
              <a:rPr lang="nl-NL" dirty="0" err="1"/>
              <a:t>requirement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for CQRS</a:t>
            </a:r>
          </a:p>
          <a:p>
            <a:pPr lvl="1"/>
            <a:r>
              <a:rPr lang="nl-NL" dirty="0" err="1"/>
              <a:t>Any</a:t>
            </a:r>
            <a:r>
              <a:rPr lang="nl-NL" dirty="0"/>
              <a:t> database, in memory cache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54D8-9B82-455B-BB83-3359FAC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821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0108-FDE2-450E-BE4A-1017288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– </a:t>
            </a:r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23E0-35C7-47E4-A30A-D9E6EC0C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2290" name="Picture 2" descr="Image result for debezium">
            <a:extLst>
              <a:ext uri="{FF2B5EF4-FFF2-40B4-BE49-F238E27FC236}">
                <a16:creationId xmlns:a16="http://schemas.microsoft.com/office/drawing/2014/main" id="{D191CE7B-C325-4DC2-B08E-E7F01A43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02" y="1267725"/>
            <a:ext cx="747750" cy="7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DC233-EA18-464C-A480-EC94EA73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1" y="944182"/>
            <a:ext cx="1699456" cy="13948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C264009-0B4B-412B-AEE8-FA42F89EE8AC}"/>
              </a:ext>
            </a:extLst>
          </p:cNvPr>
          <p:cNvSpPr/>
          <p:nvPr/>
        </p:nvSpPr>
        <p:spPr>
          <a:xfrm>
            <a:off x="2091127" y="1433782"/>
            <a:ext cx="700275" cy="44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CDC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500D7-8F60-4AD9-917E-918C3C60C71C}"/>
              </a:ext>
            </a:extLst>
          </p:cNvPr>
          <p:cNvSpPr txBox="1"/>
          <p:nvPr/>
        </p:nvSpPr>
        <p:spPr>
          <a:xfrm>
            <a:off x="2791402" y="2000526"/>
            <a:ext cx="7518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Debezium</a:t>
            </a:r>
            <a:endParaRPr lang="en-NL" sz="13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64473-EAA3-4AD2-96BB-3E1865700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"/>
          <a:stretch/>
        </p:blipFill>
        <p:spPr>
          <a:xfrm>
            <a:off x="829100" y="2367818"/>
            <a:ext cx="1262027" cy="259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5E7A1-7BD2-418B-9B7D-3BAE7006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16" y="2739179"/>
            <a:ext cx="1242168" cy="71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47739-CE1E-4A72-BEF5-E6148ACA3403}"/>
              </a:ext>
            </a:extLst>
          </p:cNvPr>
          <p:cNvCxnSpPr>
            <a:cxnSpLocks/>
            <a:stCxn id="12290" idx="3"/>
          </p:cNvCxnSpPr>
          <p:nvPr/>
        </p:nvCxnSpPr>
        <p:spPr>
          <a:xfrm>
            <a:off x="3539152" y="1641600"/>
            <a:ext cx="354164" cy="11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21228-9AD0-4808-B6E6-211F1416C25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91127" y="3128026"/>
            <a:ext cx="1667273" cy="53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51C9D08F-D1F3-4BBA-BB4A-68703444BE36}"/>
              </a:ext>
            </a:extLst>
          </p:cNvPr>
          <p:cNvSpPr/>
          <p:nvPr/>
        </p:nvSpPr>
        <p:spPr>
          <a:xfrm>
            <a:off x="5385599" y="2231591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Apache </a:t>
            </a:r>
            <a:r>
              <a:rPr lang="nl-NL" dirty="0" err="1"/>
              <a:t>Kafka</a:t>
            </a:r>
            <a:endParaRPr lang="en-NL" dirty="0"/>
          </a:p>
        </p:txBody>
      </p:sp>
      <p:pic>
        <p:nvPicPr>
          <p:cNvPr id="12292" name="Picture 4" descr="Image result for kafka connect logo">
            <a:extLst>
              <a:ext uri="{FF2B5EF4-FFF2-40B4-BE49-F238E27FC236}">
                <a16:creationId xmlns:a16="http://schemas.microsoft.com/office/drawing/2014/main" id="{638A1BAC-0A00-49D3-B54F-17F7CF54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16" y="3128026"/>
            <a:ext cx="769184" cy="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156-8E1A-43B7-B884-0C17FC5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iPaaS</a:t>
            </a:r>
            <a:r>
              <a:rPr lang="nl-NL" dirty="0"/>
              <a:t> (Cloud) Adapters for SaaS &amp;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589B-52F3-406F-9754-D8B10713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Prepackaged</a:t>
            </a:r>
            <a:r>
              <a:rPr lang="nl-NL" dirty="0"/>
              <a:t> Change Event Detectors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8F8A-0656-4B5B-950D-03112626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Snagit_SNG859">
            <a:extLst>
              <a:ext uri="{FF2B5EF4-FFF2-40B4-BE49-F238E27FC236}">
                <a16:creationId xmlns:a16="http://schemas.microsoft.com/office/drawing/2014/main" id="{E17B92E0-A649-40E6-B650-F88AFE3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" y="1300690"/>
            <a:ext cx="3610507" cy="2166304"/>
          </a:xfrm>
          <a:prstGeom prst="rect">
            <a:avLst/>
          </a:prstGeom>
        </p:spPr>
      </p:pic>
      <p:pic>
        <p:nvPicPr>
          <p:cNvPr id="29698" name="Picture 2" descr="Image result for oracle integration adapters">
            <a:extLst>
              <a:ext uri="{FF2B5EF4-FFF2-40B4-BE49-F238E27FC236}">
                <a16:creationId xmlns:a16="http://schemas.microsoft.com/office/drawing/2014/main" id="{D8A19AAD-898E-4976-8100-BDBDE2F8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13873"/>
          <a:stretch/>
        </p:blipFill>
        <p:spPr bwMode="auto">
          <a:xfrm>
            <a:off x="5303037" y="2610309"/>
            <a:ext cx="3698100" cy="17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5B">
            <a:extLst>
              <a:ext uri="{FF2B5EF4-FFF2-40B4-BE49-F238E27FC236}">
                <a16:creationId xmlns:a16="http://schemas.microsoft.com/office/drawing/2014/main" id="{CE4858F4-5EB0-44A7-A31F-E440EF7A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" y="3256662"/>
            <a:ext cx="2795860" cy="1459338"/>
          </a:xfrm>
          <a:prstGeom prst="rect">
            <a:avLst/>
          </a:prstGeom>
        </p:spPr>
      </p:pic>
      <p:pic>
        <p:nvPicPr>
          <p:cNvPr id="29700" name="Picture 4" descr="Image result for oracle ssi adapters">
            <a:extLst>
              <a:ext uri="{FF2B5EF4-FFF2-40B4-BE49-F238E27FC236}">
                <a16:creationId xmlns:a16="http://schemas.microsoft.com/office/drawing/2014/main" id="{4E638CC4-F805-4FE1-8268-AAD36FCF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b="9587"/>
          <a:stretch/>
        </p:blipFill>
        <p:spPr bwMode="auto">
          <a:xfrm>
            <a:off x="6941642" y="403707"/>
            <a:ext cx="1958994" cy="17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zapier twitter slack">
            <a:extLst>
              <a:ext uri="{FF2B5EF4-FFF2-40B4-BE49-F238E27FC236}">
                <a16:creationId xmlns:a16="http://schemas.microsoft.com/office/drawing/2014/main" id="{DF949E8D-36AF-4F07-B93B-307F17BA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5" y="747545"/>
            <a:ext cx="1950685" cy="140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logic apps connectors">
            <a:extLst>
              <a:ext uri="{FF2B5EF4-FFF2-40B4-BE49-F238E27FC236}">
                <a16:creationId xmlns:a16="http://schemas.microsoft.com/office/drawing/2014/main" id="{04704E39-615D-4A35-8E13-BC778A99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6" y="2826000"/>
            <a:ext cx="2392882" cy="1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830-A883-453F-817C-5EBDA28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0940-04E2-49BA-AEA6-1B4691F9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647FC-837A-4EC9-9A49-B44C372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17EFF2B-319A-4568-B4CA-58600E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792000"/>
            <a:ext cx="4666899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4AA99-5A6A-4216-891D-AFF7FA9E3ECF}"/>
              </a:ext>
            </a:extLst>
          </p:cNvPr>
          <p:cNvSpPr txBox="1"/>
          <p:nvPr/>
        </p:nvSpPr>
        <p:spPr>
          <a:xfrm>
            <a:off x="7027842" y="1637071"/>
            <a:ext cx="11862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/>
              <a:t>CQRS</a:t>
            </a:r>
            <a:endParaRPr lang="en-NL" sz="3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CD9DE-D927-49AD-98C8-F63409912D5C}"/>
              </a:ext>
            </a:extLst>
          </p:cNvPr>
          <p:cNvSpPr txBox="1"/>
          <p:nvPr/>
        </p:nvSpPr>
        <p:spPr>
          <a:xfrm>
            <a:off x="7027842" y="3515032"/>
            <a:ext cx="7758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SPo</a:t>
            </a:r>
            <a:endParaRPr lang="en-NL" sz="3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252B3-9919-4BBF-A57E-D8C28E32DD30}"/>
              </a:ext>
            </a:extLst>
          </p:cNvPr>
          <p:cNvSpPr txBox="1"/>
          <p:nvPr/>
        </p:nvSpPr>
        <p:spPr>
          <a:xfrm>
            <a:off x="7899003" y="3268810"/>
            <a:ext cx="8143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T</a:t>
            </a:r>
            <a:r>
              <a:rPr lang="nl-NL" sz="1800" dirty="0" err="1"/>
              <a:t>ruth</a:t>
            </a:r>
            <a:endParaRPr lang="nl-NL" sz="3200" dirty="0"/>
          </a:p>
          <a:p>
            <a:r>
              <a:rPr lang="nl-NL" sz="3200" dirty="0"/>
              <a:t>F</a:t>
            </a:r>
            <a:r>
              <a:rPr lang="nl-NL" sz="1800" dirty="0"/>
              <a:t>ailure</a:t>
            </a:r>
            <a:endParaRPr lang="en-NL" sz="3200" dirty="0" err="1"/>
          </a:p>
        </p:txBody>
      </p:sp>
    </p:spTree>
    <p:extLst>
      <p:ext uri="{BB962C8B-B14F-4D97-AF65-F5344CB8AC3E}">
        <p14:creationId xmlns:p14="http://schemas.microsoft.com/office/powerpoint/2010/main" val="3184963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19C-0EF0-4151-9114-99058606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 Data Integration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616-BBEE-44DA-BD3C-33C6A90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Just In Time</a:t>
            </a:r>
          </a:p>
          <a:p>
            <a:pPr lvl="1"/>
            <a:r>
              <a:rPr lang="nl-NL" dirty="0" err="1"/>
              <a:t>Process</a:t>
            </a:r>
            <a:r>
              <a:rPr lang="nl-NL" dirty="0"/>
              <a:t> [</a:t>
            </a:r>
            <a:r>
              <a:rPr lang="nl-NL" dirty="0" err="1"/>
              <a:t>synchronous</a:t>
            </a:r>
            <a:r>
              <a:rPr lang="nl-NL" dirty="0"/>
              <a:t>] </a:t>
            </a:r>
            <a:r>
              <a:rPr lang="nl-NL" dirty="0" err="1"/>
              <a:t>request</a:t>
            </a:r>
            <a:r>
              <a:rPr lang="nl-NL" dirty="0"/>
              <a:t> for data ‘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in</a:t>
            </a:r>
            <a:r>
              <a:rPr lang="nl-NL" dirty="0"/>
              <a:t> time’</a:t>
            </a:r>
          </a:p>
          <a:p>
            <a:pPr lvl="2"/>
            <a:r>
              <a:rPr lang="nl-NL" dirty="0" err="1"/>
              <a:t>Only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 err="1"/>
              <a:t>Fresh</a:t>
            </a:r>
            <a:r>
              <a:rPr lang="nl-NL" dirty="0"/>
              <a:t> as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2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applied</a:t>
            </a:r>
            <a:endParaRPr lang="nl-NL" dirty="0"/>
          </a:p>
          <a:p>
            <a:pPr lvl="2"/>
            <a:r>
              <a:rPr lang="nl-NL" dirty="0"/>
              <a:t>Single Source of </a:t>
            </a:r>
            <a:r>
              <a:rPr lang="nl-NL" dirty="0" err="1"/>
              <a:t>Truth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of Failure</a:t>
            </a:r>
          </a:p>
          <a:p>
            <a:pPr lvl="2"/>
            <a:r>
              <a:rPr lang="nl-NL" dirty="0" err="1"/>
              <a:t>Transformation</a:t>
            </a:r>
            <a:r>
              <a:rPr lang="nl-NL" dirty="0"/>
              <a:t> &amp; </a:t>
            </a:r>
            <a:r>
              <a:rPr lang="nl-NL" dirty="0" err="1"/>
              <a:t>Aggregation</a:t>
            </a:r>
            <a:r>
              <a:rPr lang="nl-NL" dirty="0"/>
              <a:t> at </a:t>
            </a:r>
            <a:r>
              <a:rPr lang="nl-NL" dirty="0" err="1"/>
              <a:t>request</a:t>
            </a:r>
            <a:r>
              <a:rPr lang="nl-NL" dirty="0"/>
              <a:t> time</a:t>
            </a:r>
          </a:p>
          <a:p>
            <a:pPr lvl="2"/>
            <a:r>
              <a:rPr lang="nl-NL" dirty="0"/>
              <a:t>Hard (</a:t>
            </a:r>
            <a:r>
              <a:rPr lang="nl-NL" dirty="0" err="1"/>
              <a:t>runtime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on producer</a:t>
            </a:r>
          </a:p>
          <a:p>
            <a:pPr lvl="1"/>
            <a:endParaRPr lang="nl-NL" dirty="0"/>
          </a:p>
          <a:p>
            <a:r>
              <a:rPr lang="nl-NL" dirty="0" err="1"/>
              <a:t>Ahead</a:t>
            </a:r>
            <a:r>
              <a:rPr lang="nl-NL" dirty="0"/>
              <a:t> Of Time (CQRS)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process</a:t>
            </a:r>
            <a:r>
              <a:rPr lang="nl-NL" dirty="0"/>
              <a:t> / pre-share data ‘</a:t>
            </a:r>
            <a:r>
              <a:rPr lang="nl-NL" dirty="0" err="1"/>
              <a:t>ahead</a:t>
            </a:r>
            <a:r>
              <a:rPr lang="nl-NL" dirty="0"/>
              <a:t> of time’</a:t>
            </a:r>
          </a:p>
          <a:p>
            <a:pPr lvl="2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/>
              <a:t>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outdated</a:t>
            </a:r>
            <a:endParaRPr lang="nl-NL" dirty="0"/>
          </a:p>
          <a:p>
            <a:pPr lvl="2"/>
            <a:r>
              <a:rPr lang="nl-NL" dirty="0"/>
              <a:t>Data is ready </a:t>
            </a:r>
            <a:r>
              <a:rPr lang="nl-NL" dirty="0" err="1"/>
              <a:t>to</a:t>
            </a:r>
            <a:r>
              <a:rPr lang="nl-NL" dirty="0"/>
              <a:t> go (easy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tailor</a:t>
            </a:r>
            <a:r>
              <a:rPr lang="nl-NL" dirty="0"/>
              <a:t> made for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BC6-CF13-48C7-BE3C-7628DF8B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547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CF7B-4F89-46DD-AAF4-137F0E0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Backend For </a:t>
            </a:r>
            <a:r>
              <a:rPr lang="nl-NL" dirty="0" err="1"/>
              <a:t>Frontend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166-BBC0-4609-BE3D-B36B2F88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4F433-8AF4-40F9-9929-5DAB8B99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7650" name="Picture 2" descr="https://samnewman.io/pattern-img/bff/single-api.jpg">
            <a:extLst>
              <a:ext uri="{FF2B5EF4-FFF2-40B4-BE49-F238E27FC236}">
                <a16:creationId xmlns:a16="http://schemas.microsoft.com/office/drawing/2014/main" id="{8888A7FF-24AA-48F6-855A-96DFAFF2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3017020" cy="37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samnewman.io/pattern-img/bff/bff-overview.jpg">
            <a:extLst>
              <a:ext uri="{FF2B5EF4-FFF2-40B4-BE49-F238E27FC236}">
                <a16:creationId xmlns:a16="http://schemas.microsoft.com/office/drawing/2014/main" id="{71C8C844-14F2-4F48-8175-B1E288F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85" y="838624"/>
            <a:ext cx="3416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DF8EF95-8B63-42D4-A96F-462839DA077F}"/>
              </a:ext>
            </a:extLst>
          </p:cNvPr>
          <p:cNvSpPr/>
          <p:nvPr/>
        </p:nvSpPr>
        <p:spPr>
          <a:xfrm>
            <a:off x="3910669" y="2248352"/>
            <a:ext cx="1146665" cy="114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3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34B-7803-4B3C-8EDA-450FEB7B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=&gt; Data Backend For </a:t>
            </a:r>
            <a:r>
              <a:rPr lang="nl-NL" dirty="0" err="1"/>
              <a:t>Frontend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Optimized</a:t>
            </a:r>
            <a:r>
              <a:rPr lang="nl-NL" dirty="0"/>
              <a:t> data set for special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1761-CF39-473E-B2DF-14AFE0BA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Shape</a:t>
            </a:r>
            <a:r>
              <a:rPr lang="nl-NL" dirty="0"/>
              <a:t> &amp; Format</a:t>
            </a:r>
          </a:p>
          <a:p>
            <a:r>
              <a:rPr lang="nl-NL" dirty="0"/>
              <a:t>Right </a:t>
            </a:r>
            <a:r>
              <a:rPr lang="nl-NL" dirty="0" err="1"/>
              <a:t>Grained</a:t>
            </a:r>
            <a:r>
              <a:rPr lang="nl-NL" dirty="0"/>
              <a:t> (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consolidation</a:t>
            </a:r>
            <a:r>
              <a:rPr lang="nl-NL" dirty="0"/>
              <a:t>)</a:t>
            </a:r>
          </a:p>
          <a:p>
            <a:r>
              <a:rPr lang="nl-NL" dirty="0" err="1"/>
              <a:t>Filtered</a:t>
            </a:r>
            <a:endParaRPr lang="nl-NL" dirty="0"/>
          </a:p>
          <a:p>
            <a:r>
              <a:rPr lang="nl-NL" dirty="0" err="1"/>
              <a:t>Enriched</a:t>
            </a:r>
            <a:r>
              <a:rPr lang="nl-NL" dirty="0"/>
              <a:t> (</a:t>
            </a:r>
            <a:r>
              <a:rPr lang="nl-NL" dirty="0" err="1"/>
              <a:t>from</a:t>
            </a:r>
            <a:r>
              <a:rPr lang="nl-NL" dirty="0"/>
              <a:t> multiple sources)</a:t>
            </a:r>
          </a:p>
          <a:p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Time (</a:t>
            </a:r>
            <a:r>
              <a:rPr lang="nl-NL" dirty="0" err="1"/>
              <a:t>refreshed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time)</a:t>
            </a:r>
          </a:p>
          <a:p>
            <a:r>
              <a:rPr lang="nl-NL" dirty="0"/>
              <a:t>Search Options</a:t>
            </a:r>
          </a:p>
          <a:p>
            <a:endParaRPr lang="nl-NL" dirty="0"/>
          </a:p>
          <a:p>
            <a:r>
              <a:rPr lang="nl-NL" dirty="0"/>
              <a:t>BASE (</a:t>
            </a:r>
            <a:r>
              <a:rPr lang="nl-NL" dirty="0" err="1"/>
              <a:t>eventually</a:t>
            </a:r>
            <a:r>
              <a:rPr lang="nl-NL" dirty="0"/>
              <a:t> – </a:t>
            </a:r>
            <a:r>
              <a:rPr lang="nl-NL" dirty="0" err="1"/>
              <a:t>when</a:t>
            </a:r>
            <a:r>
              <a:rPr lang="nl-NL" dirty="0"/>
              <a:t>? – consistent)</a:t>
            </a:r>
          </a:p>
          <a:p>
            <a:r>
              <a:rPr lang="nl-NL" dirty="0" err="1"/>
              <a:t>Authorization</a:t>
            </a:r>
            <a:endParaRPr lang="nl-NL" dirty="0"/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C6D0D-2678-4D98-AD1F-F573B9B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F1B41BC7-F576-4475-93D3-DF50CB2F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9" y="1080000"/>
            <a:ext cx="2759514" cy="38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0DE843-C284-49E2-A5AF-317D0FD43269}"/>
              </a:ext>
            </a:extLst>
          </p:cNvPr>
          <p:cNvSpPr/>
          <p:nvPr/>
        </p:nvSpPr>
        <p:spPr>
          <a:xfrm>
            <a:off x="4469229" y="1681525"/>
            <a:ext cx="1371942" cy="53019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UI</a:t>
            </a:r>
            <a:endParaRPr lang="en-NL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0BE90-23F0-4FA6-9EC2-88D268C09204}"/>
              </a:ext>
            </a:extLst>
          </p:cNvPr>
          <p:cNvSpPr/>
          <p:nvPr/>
        </p:nvSpPr>
        <p:spPr>
          <a:xfrm>
            <a:off x="4469229" y="2535729"/>
            <a:ext cx="1371942" cy="6853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APIs</a:t>
            </a:r>
            <a:endParaRPr lang="nl-NL" sz="1000" dirty="0"/>
          </a:p>
          <a:p>
            <a:pPr algn="ctr"/>
            <a:r>
              <a:rPr lang="nl-NL" sz="1000" dirty="0"/>
              <a:t>(backend for </a:t>
            </a:r>
            <a:r>
              <a:rPr lang="nl-NL" sz="1000" dirty="0" err="1"/>
              <a:t>frontend</a:t>
            </a:r>
            <a:r>
              <a:rPr lang="nl-NL" sz="1000" dirty="0"/>
              <a:t>)</a:t>
            </a:r>
            <a:endParaRPr lang="en-NL" sz="1000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CCD4946-4563-4039-91F0-538F4141A101}"/>
              </a:ext>
            </a:extLst>
          </p:cNvPr>
          <p:cNvSpPr/>
          <p:nvPr/>
        </p:nvSpPr>
        <p:spPr>
          <a:xfrm>
            <a:off x="4469229" y="3554887"/>
            <a:ext cx="1371942" cy="103093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Data Store</a:t>
            </a:r>
            <a:endParaRPr lang="en-NL" sz="10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3FF30C9-7DA6-4FBF-A7BD-5B7CCA8CDADA}"/>
              </a:ext>
            </a:extLst>
          </p:cNvPr>
          <p:cNvSpPr/>
          <p:nvPr/>
        </p:nvSpPr>
        <p:spPr>
          <a:xfrm>
            <a:off x="5047759" y="2158702"/>
            <a:ext cx="214882" cy="43594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FB467BC-9645-4629-9621-C845AC157E3E}"/>
              </a:ext>
            </a:extLst>
          </p:cNvPr>
          <p:cNvSpPr/>
          <p:nvPr/>
        </p:nvSpPr>
        <p:spPr>
          <a:xfrm>
            <a:off x="5047759" y="3051200"/>
            <a:ext cx="214882" cy="58616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2456D73-D77D-4B47-9995-CC7485554E23}"/>
              </a:ext>
            </a:extLst>
          </p:cNvPr>
          <p:cNvSpPr/>
          <p:nvPr/>
        </p:nvSpPr>
        <p:spPr>
          <a:xfrm>
            <a:off x="2384663" y="3746255"/>
            <a:ext cx="1474537" cy="1062994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Master Database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621013-6874-4835-B250-283D805F86F3}"/>
              </a:ext>
            </a:extLst>
          </p:cNvPr>
          <p:cNvSpPr/>
          <p:nvPr/>
        </p:nvSpPr>
        <p:spPr>
          <a:xfrm>
            <a:off x="3780000" y="4003200"/>
            <a:ext cx="799200" cy="36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A72EE-0777-4AEB-877C-340681B72B53}"/>
              </a:ext>
            </a:extLst>
          </p:cNvPr>
          <p:cNvSpPr/>
          <p:nvPr/>
        </p:nvSpPr>
        <p:spPr>
          <a:xfrm>
            <a:off x="4370400" y="2376672"/>
            <a:ext cx="1604137" cy="2339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2582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5D36-650E-45FD-959F-50802A4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10DFE-B18D-4E68-8151-E98CD6D7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B50BB4-BA79-43A2-B281-DEED11ED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20" y="288000"/>
            <a:ext cx="4366159" cy="40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31C82-78F2-440B-AEA6-BA29159DD1BF}"/>
              </a:ext>
            </a:extLst>
          </p:cNvPr>
          <p:cNvSpPr txBox="1"/>
          <p:nvPr/>
        </p:nvSpPr>
        <p:spPr>
          <a:xfrm>
            <a:off x="1340785" y="4509294"/>
            <a:ext cx="67454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CQRS: A small step for </a:t>
            </a:r>
            <a:r>
              <a:rPr lang="nl-NL" sz="1800" dirty="0" err="1"/>
              <a:t>mankind</a:t>
            </a:r>
            <a:r>
              <a:rPr lang="nl-NL" sz="1800" dirty="0"/>
              <a:t> but a </a:t>
            </a:r>
            <a:r>
              <a:rPr lang="nl-NL" sz="1800" dirty="0" err="1"/>
              <a:t>giant</a:t>
            </a:r>
            <a:r>
              <a:rPr lang="nl-NL" sz="1800" dirty="0"/>
              <a:t> </a:t>
            </a:r>
            <a:r>
              <a:rPr lang="nl-NL" sz="1800" dirty="0" err="1"/>
              <a:t>leap</a:t>
            </a:r>
            <a:r>
              <a:rPr lang="nl-NL" sz="1800" dirty="0"/>
              <a:t> for [IT] </a:t>
            </a:r>
            <a:r>
              <a:rPr lang="nl-NL" sz="1800" dirty="0" err="1"/>
              <a:t>architects</a:t>
            </a:r>
            <a:endParaRPr lang="en-NL" sz="1800" dirty="0" err="1"/>
          </a:p>
        </p:txBody>
      </p:sp>
    </p:spTree>
    <p:extLst>
      <p:ext uri="{BB962C8B-B14F-4D97-AF65-F5344CB8AC3E}">
        <p14:creationId xmlns:p14="http://schemas.microsoft.com/office/powerpoint/2010/main" val="2761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3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3" grpId="0" animBg="1"/>
      <p:bldP spid="3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Event Store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1749571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7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33" grpId="0" animBg="1"/>
      <p:bldP spid="3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endParaRPr lang="nl-NL" dirty="0"/>
          </a:p>
          <a:p>
            <a:pPr lvl="1"/>
            <a:r>
              <a:rPr lang="nl-NL" i="1" dirty="0"/>
              <a:t>It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truth</a:t>
            </a:r>
            <a:r>
              <a:rPr lang="nl-NL" i="1" dirty="0"/>
              <a:t> </a:t>
            </a:r>
            <a:r>
              <a:rPr lang="nl-NL" i="1" dirty="0" err="1"/>
              <a:t>about</a:t>
            </a:r>
            <a:r>
              <a:rPr lang="nl-NL" i="1" dirty="0"/>
              <a:t> data – </a:t>
            </a:r>
            <a:r>
              <a:rPr lang="nl-NL" i="1" dirty="0" err="1"/>
              <a:t>everything</a:t>
            </a:r>
            <a:r>
              <a:rPr lang="nl-NL" i="1" dirty="0"/>
              <a:t> </a:t>
            </a:r>
            <a:r>
              <a:rPr lang="nl-NL" i="1" dirty="0" err="1"/>
              <a:t>else</a:t>
            </a:r>
            <a:r>
              <a:rPr lang="nl-NL" i="1" dirty="0"/>
              <a:t> is </a:t>
            </a:r>
            <a:r>
              <a:rPr lang="nl-NL" i="1" dirty="0" err="1"/>
              <a:t>derived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6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Shades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Data – Streaming, CQRS, Event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Eneco Case – The Event Streaming Platform</a:t>
            </a:r>
          </a:p>
          <a:p>
            <a:r>
              <a:rPr lang="nl-NL" b="1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41917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3 – DIY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3E3-E7AC-4564-BACD-D6BE8840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r>
              <a:rPr lang="nl-NL" sz="1050" dirty="0"/>
              <a:t> for 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47" y="3567615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0219" y="3034800"/>
            <a:ext cx="1002028" cy="53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8163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Schema </a:t>
            </a:r>
            <a:r>
              <a:rPr lang="nl-NL" dirty="0" err="1"/>
              <a:t>Registry</a:t>
            </a:r>
            <a:r>
              <a:rPr lang="nl-NL" dirty="0"/>
              <a:t>, 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3906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 in functionality: </a:t>
            </a:r>
          </a:p>
          <a:p>
            <a:pPr lvl="1"/>
            <a:r>
              <a:rPr lang="en-US" dirty="0"/>
              <a:t>Quick and flexible, cheap, effortless and risk free</a:t>
            </a:r>
          </a:p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scale</a:t>
            </a:r>
            <a:r>
              <a:rPr lang="nl-NL" dirty="0"/>
              <a:t>-out </a:t>
            </a:r>
            <a:r>
              <a:rPr lang="nl-NL" dirty="0" err="1"/>
              <a:t>horizontably</a:t>
            </a:r>
            <a:r>
              <a:rPr lang="nl-NL" dirty="0"/>
              <a:t>, </a:t>
            </a:r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Resilient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8077774" y="2186130"/>
            <a:ext cx="989350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Communicate asynchronously, via events</a:t>
            </a:r>
            <a:endParaRPr lang="en-US" b="1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949F5A-2358-4062-900E-9F5E291A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86" y="1781175"/>
            <a:ext cx="28860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8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754694" y="3118680"/>
            <a:ext cx="4075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Generic Platform for running </a:t>
            </a:r>
            <a:r>
              <a:rPr lang="en-US" sz="1600" dirty="0" err="1"/>
              <a:t>microservices</a:t>
            </a:r>
            <a:endParaRPr lang="nl-NL" sz="16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542F1-9719-4714-9CAD-EF13E0C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3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E7DFD-4CAC-42AA-91EA-89EC19D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Maintaining Derived Data in Bounded Context using Data Change Events communicated cross cloud over Kafka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5" y="388398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3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6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9231D7-1352-44BC-8E4B-768366BAC8A1}"/>
              </a:ext>
            </a:extLst>
          </p:cNvPr>
          <p:cNvSpPr/>
          <p:nvPr/>
        </p:nvSpPr>
        <p:spPr>
          <a:xfrm>
            <a:off x="2376777" y="3965594"/>
            <a:ext cx="446449" cy="116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EFF2C36-D924-43B3-A112-85C89536B458}"/>
              </a:ext>
            </a:extLst>
          </p:cNvPr>
          <p:cNvSpPr/>
          <p:nvPr/>
        </p:nvSpPr>
        <p:spPr>
          <a:xfrm>
            <a:off x="1958340" y="106680"/>
            <a:ext cx="587444" cy="9548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475D5F-DB5C-4C06-AB09-FF5517CE7F74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090178" y="2223453"/>
            <a:ext cx="2720620" cy="396853"/>
          </a:xfrm>
          <a:prstGeom prst="bentConnector3">
            <a:avLst>
              <a:gd name="adj1" fmla="val 6428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8" grpId="2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  <p:bldP spid="55" grpId="0" animBg="1"/>
      <p:bldP spid="55" grpId="1" animBg="1"/>
      <p:bldP spid="3" grpId="0" animBg="1"/>
      <p:bldP spid="3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1E28-2044-4B25-91D8-56291DCE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Workflow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9CB7-8124-490C-AD19-08056BC6E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processes</a:t>
            </a:r>
            <a:r>
              <a:rPr lang="nl-NL" dirty="0"/>
              <a:t> </a:t>
            </a:r>
            <a:r>
              <a:rPr lang="nl-NL" dirty="0" err="1"/>
              <a:t>frequently</a:t>
            </a:r>
            <a:r>
              <a:rPr lang="nl-NL" dirty="0"/>
              <a:t>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contributions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microservice – </a:t>
            </a:r>
            <a:r>
              <a:rPr lang="nl-NL" dirty="0" err="1"/>
              <a:t>executing</a:t>
            </a:r>
            <a:r>
              <a:rPr lang="nl-NL" dirty="0"/>
              <a:t> a workflow in </a:t>
            </a:r>
            <a:r>
              <a:rPr lang="nl-NL" dirty="0" err="1"/>
              <a:t>some</a:t>
            </a:r>
            <a:r>
              <a:rPr lang="nl-NL" dirty="0"/>
              <a:t> form of </a:t>
            </a:r>
            <a:r>
              <a:rPr lang="nl-NL" dirty="0" err="1"/>
              <a:t>collaboration</a:t>
            </a:r>
            <a:endParaRPr lang="nl-NL" dirty="0"/>
          </a:p>
          <a:p>
            <a:r>
              <a:rPr lang="nl-NL" dirty="0"/>
              <a:t>These microservices </a:t>
            </a:r>
          </a:p>
          <a:p>
            <a:pPr lvl="1"/>
            <a:r>
              <a:rPr lang="nl-NL" dirty="0"/>
              <a:t>are </a:t>
            </a:r>
            <a:r>
              <a:rPr lang="nl-NL" dirty="0" err="1"/>
              <a:t>unaware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  <a:p>
            <a:pPr lvl="1"/>
            <a:r>
              <a:rPr lang="nl-NL" dirty="0" err="1"/>
              <a:t>potentially</a:t>
            </a:r>
            <a:r>
              <a:rPr lang="nl-NL" dirty="0"/>
              <a:t> run multiple </a:t>
            </a:r>
            <a:r>
              <a:rPr lang="nl-NL" dirty="0" err="1"/>
              <a:t>instances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unavailable</a:t>
            </a:r>
            <a:endParaRPr lang="nl-NL" dirty="0"/>
          </a:p>
          <a:p>
            <a:pPr lvl="1"/>
            <a:r>
              <a:rPr lang="nl-NL" dirty="0"/>
              <a:t>have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transaction management</a:t>
            </a:r>
          </a:p>
          <a:p>
            <a:pPr lvl="1"/>
            <a:r>
              <a:rPr lang="nl-NL" dirty="0" err="1"/>
              <a:t>execute</a:t>
            </a:r>
            <a:r>
              <a:rPr lang="nl-NL" dirty="0"/>
              <a:t> in a </a:t>
            </a:r>
            <a:r>
              <a:rPr lang="nl-NL" dirty="0" err="1"/>
              <a:t>stateless</a:t>
            </a:r>
            <a:r>
              <a:rPr lang="nl-NL" dirty="0"/>
              <a:t> fashion (no </a:t>
            </a:r>
            <a:r>
              <a:rPr lang="nl-NL" dirty="0" err="1"/>
              <a:t>session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450F4-B077-4F10-A1CB-08F435C9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Image result for workflow">
            <a:extLst>
              <a:ext uri="{FF2B5EF4-FFF2-40B4-BE49-F238E27FC236}">
                <a16:creationId xmlns:a16="http://schemas.microsoft.com/office/drawing/2014/main" id="{A4651168-6D85-4AF8-B328-F4976320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05" y="2286666"/>
            <a:ext cx="3444845" cy="24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524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icroservices choreography">
            <a:extLst>
              <a:ext uri="{FF2B5EF4-FFF2-40B4-BE49-F238E27FC236}">
                <a16:creationId xmlns:a16="http://schemas.microsoft.com/office/drawing/2014/main" id="{67607DB3-C7AB-4B5D-8F03-D0637B26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00" y="1833275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4FEFE-DC14-49C9-9454-18D25839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Approaches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BFB-E44A-450B-8050-008348726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Orchestration</a:t>
            </a:r>
            <a:endParaRPr lang="nl-NL" dirty="0"/>
          </a:p>
          <a:p>
            <a:r>
              <a:rPr lang="nl-NL" dirty="0" err="1"/>
              <a:t>Choreography</a:t>
            </a:r>
            <a:endParaRPr lang="nl-NL" dirty="0"/>
          </a:p>
          <a:p>
            <a:r>
              <a:rPr lang="nl-NL" dirty="0" err="1"/>
              <a:t>Hybrid</a:t>
            </a:r>
            <a:endParaRPr lang="nl-NL" dirty="0"/>
          </a:p>
          <a:p>
            <a:pPr lvl="1"/>
            <a:r>
              <a:rPr lang="nl-NL" dirty="0" err="1"/>
              <a:t>Coordinated</a:t>
            </a:r>
            <a:r>
              <a:rPr lang="nl-NL" dirty="0"/>
              <a:t> | </a:t>
            </a:r>
            <a:r>
              <a:rPr lang="nl-NL" dirty="0" err="1"/>
              <a:t>Facilitated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Mixing</a:t>
            </a:r>
            <a:r>
              <a:rPr lang="nl-NL" dirty="0"/>
              <a:t> </a:t>
            </a:r>
            <a:r>
              <a:rPr lang="nl-NL" dirty="0" err="1"/>
              <a:t>orchestration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DA2A8-7149-44DF-AB14-25F76971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Cloud- and Container-Based Approach to Microservices-Powered Workflows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6A345-0638-452C-97E4-E6E596D1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3567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nagit_PPT4CC4">
            <a:extLst>
              <a:ext uri="{FF2B5EF4-FFF2-40B4-BE49-F238E27FC236}">
                <a16:creationId xmlns:a16="http://schemas.microsoft.com/office/drawing/2014/main" id="{013E1452-6896-4D67-8345-5E49D588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82" y="4222146"/>
            <a:ext cx="1263577" cy="366125"/>
          </a:xfrm>
          <a:prstGeom prst="rect">
            <a:avLst/>
          </a:prstGeom>
        </p:spPr>
      </p:pic>
      <p:pic>
        <p:nvPicPr>
          <p:cNvPr id="7" name="Snagit_PPT40BD">
            <a:extLst>
              <a:ext uri="{FF2B5EF4-FFF2-40B4-BE49-F238E27FC236}">
                <a16:creationId xmlns:a16="http://schemas.microsoft.com/office/drawing/2014/main" id="{74B92AFB-FF47-45B0-AD21-9D0C4CEE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3833932"/>
            <a:ext cx="1220035" cy="227464"/>
          </a:xfrm>
          <a:prstGeom prst="rect">
            <a:avLst/>
          </a:prstGeom>
        </p:spPr>
      </p:pic>
      <p:pic>
        <p:nvPicPr>
          <p:cNvPr id="9" name="Snagit_PPT57D1">
            <a:extLst>
              <a:ext uri="{FF2B5EF4-FFF2-40B4-BE49-F238E27FC236}">
                <a16:creationId xmlns:a16="http://schemas.microsoft.com/office/drawing/2014/main" id="{C30B8F99-09A6-4F21-9CB3-23D7E51D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4083664"/>
            <a:ext cx="1170690" cy="525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9F3EB-3494-4B93-A239-7B927421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Collaboration</a:t>
            </a:r>
            <a:r>
              <a:rPr lang="nl-NL" dirty="0"/>
              <a:t> on Microservice </a:t>
            </a:r>
            <a:r>
              <a:rPr lang="nl-NL" dirty="0" err="1"/>
              <a:t>Terms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688C-901C-4EA1-BC4D-BCD3DB98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784383" cy="3780000"/>
          </a:xfrm>
        </p:spPr>
        <p:txBody>
          <a:bodyPr/>
          <a:lstStyle/>
          <a:p>
            <a:r>
              <a:rPr lang="nl-NL" dirty="0" err="1"/>
              <a:t>Leverage</a:t>
            </a:r>
            <a:r>
              <a:rPr lang="nl-NL" dirty="0"/>
              <a:t> Events</a:t>
            </a:r>
          </a:p>
          <a:p>
            <a:pPr lvl="1"/>
            <a:r>
              <a:rPr lang="nl-NL" dirty="0"/>
              <a:t>For triggering a microservice </a:t>
            </a:r>
            <a:r>
              <a:rPr lang="nl-NL" dirty="0" err="1"/>
              <a:t>into</a:t>
            </a:r>
            <a:r>
              <a:rPr lang="nl-NL" dirty="0"/>
              <a:t> action </a:t>
            </a:r>
            <a:br>
              <a:rPr lang="nl-NL" dirty="0"/>
            </a:br>
            <a:r>
              <a:rPr lang="nl-NL" dirty="0"/>
              <a:t>as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execution</a:t>
            </a:r>
            <a:r>
              <a:rPr lang="nl-NL" dirty="0"/>
              <a:t> of a workflow </a:t>
            </a:r>
            <a:r>
              <a:rPr lang="nl-NL" dirty="0" err="1"/>
              <a:t>instance</a:t>
            </a:r>
            <a:endParaRPr lang="nl-NL" dirty="0"/>
          </a:p>
          <a:p>
            <a:pPr lvl="1"/>
            <a:r>
              <a:rPr lang="nl-NL" dirty="0"/>
              <a:t>For </a:t>
            </a:r>
            <a:r>
              <a:rPr lang="nl-NL" dirty="0" err="1"/>
              <a:t>signalling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completion</a:t>
            </a:r>
            <a:r>
              <a:rPr lang="nl-NL" dirty="0"/>
              <a:t> of a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microservice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decoupled</a:t>
            </a:r>
            <a:r>
              <a:rPr lang="nl-NL" dirty="0"/>
              <a:t> (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distanced</a:t>
            </a:r>
            <a:r>
              <a:rPr lang="nl-NL" dirty="0"/>
              <a:t>) </a:t>
            </a:r>
            <a:r>
              <a:rPr lang="nl-NL" dirty="0" err="1"/>
              <a:t>communication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</a:p>
          <a:p>
            <a:r>
              <a:rPr lang="nl-NL" dirty="0"/>
              <a:t>Have a </a:t>
            </a:r>
            <a:r>
              <a:rPr lang="nl-NL" dirty="0" err="1"/>
              <a:t>central</a:t>
            </a:r>
            <a:r>
              <a:rPr lang="nl-NL" dirty="0"/>
              <a:t> store for managing </a:t>
            </a:r>
            <a:r>
              <a:rPr lang="nl-NL" dirty="0" err="1"/>
              <a:t>the</a:t>
            </a:r>
            <a:r>
              <a:rPr lang="nl-NL" dirty="0"/>
              <a:t> state of </a:t>
            </a:r>
            <a:r>
              <a:rPr lang="nl-NL" dirty="0" err="1"/>
              <a:t>the</a:t>
            </a:r>
            <a:r>
              <a:rPr lang="nl-NL" dirty="0"/>
              <a:t> workflow </a:t>
            </a:r>
            <a:r>
              <a:rPr lang="nl-NL" dirty="0" err="1"/>
              <a:t>instance</a:t>
            </a:r>
            <a:br>
              <a:rPr lang="nl-NL" dirty="0"/>
            </a:br>
            <a:endParaRPr lang="nl-NL" dirty="0"/>
          </a:p>
          <a:p>
            <a:r>
              <a:rPr lang="nl-NL" dirty="0"/>
              <a:t>Design for </a:t>
            </a:r>
          </a:p>
          <a:p>
            <a:pPr lvl="1"/>
            <a:r>
              <a:rPr lang="nl-NL" dirty="0" err="1"/>
              <a:t>horizontal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 (multiple </a:t>
            </a:r>
            <a:r>
              <a:rPr lang="nl-NL" dirty="0" err="1"/>
              <a:t>instances</a:t>
            </a:r>
            <a:r>
              <a:rPr lang="nl-NL" dirty="0"/>
              <a:t> of microservices)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session</a:t>
            </a:r>
            <a:r>
              <a:rPr lang="nl-NL" dirty="0"/>
              <a:t> (full </a:t>
            </a:r>
            <a:r>
              <a:rPr lang="nl-NL" dirty="0" err="1"/>
              <a:t>and</a:t>
            </a:r>
            <a:r>
              <a:rPr lang="nl-NL" dirty="0"/>
              <a:t> instant </a:t>
            </a:r>
            <a:r>
              <a:rPr lang="nl-NL" dirty="0" err="1"/>
              <a:t>amnesia</a:t>
            </a:r>
            <a:r>
              <a:rPr lang="nl-NL" dirty="0"/>
              <a:t> in microservices)</a:t>
            </a:r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premises</a:t>
            </a:r>
            <a:r>
              <a:rPr lang="nl-NL" dirty="0"/>
              <a:t> (</a:t>
            </a:r>
            <a:r>
              <a:rPr lang="nl-NL" dirty="0" err="1"/>
              <a:t>cloud</a:t>
            </a:r>
            <a:r>
              <a:rPr lang="nl-NL" dirty="0"/>
              <a:t>, </a:t>
            </a:r>
            <a:r>
              <a:rPr lang="nl-NL" dirty="0" err="1"/>
              <a:t>geograhic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long running, high </a:t>
            </a:r>
            <a:r>
              <a:rPr lang="nl-NL" dirty="0" err="1"/>
              <a:t>peaking</a:t>
            </a:r>
            <a:r>
              <a:rPr lang="nl-NL" dirty="0"/>
              <a:t> traffic</a:t>
            </a:r>
            <a:br>
              <a:rPr lang="nl-NL" dirty="0"/>
            </a:br>
            <a:endParaRPr lang="nl-NL" dirty="0"/>
          </a:p>
          <a:p>
            <a:r>
              <a:rPr lang="nl-NL" dirty="0"/>
              <a:t>Take a look at </a:t>
            </a:r>
            <a:r>
              <a:rPr lang="nl-NL" dirty="0" err="1"/>
              <a:t>Zeebe</a:t>
            </a:r>
            <a:r>
              <a:rPr lang="nl-NL" dirty="0"/>
              <a:t>, Conductor, </a:t>
            </a:r>
            <a:r>
              <a:rPr lang="nl-NL" dirty="0" err="1"/>
              <a:t>Camunda</a:t>
            </a:r>
            <a:r>
              <a:rPr lang="nl-NL" dirty="0"/>
              <a:t>, Cadence, AWS Step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3E6BD-B744-42A5-8816-9EB0B1E3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Image result for camunda">
            <a:extLst>
              <a:ext uri="{FF2B5EF4-FFF2-40B4-BE49-F238E27FC236}">
                <a16:creationId xmlns:a16="http://schemas.microsoft.com/office/drawing/2014/main" id="{58577B95-0C5A-431A-9B4D-D3C63B1C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45" b="32667"/>
          <a:stretch/>
        </p:blipFill>
        <p:spPr bwMode="auto">
          <a:xfrm>
            <a:off x="7692194" y="4653975"/>
            <a:ext cx="1170690" cy="2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nagit_PPT3235">
            <a:extLst>
              <a:ext uri="{FF2B5EF4-FFF2-40B4-BE49-F238E27FC236}">
                <a16:creationId xmlns:a16="http://schemas.microsoft.com/office/drawing/2014/main" id="{03235448-8F58-4AFB-B73C-D8CBD493B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32" y="3916876"/>
            <a:ext cx="813527" cy="2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64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7EF0D9B-B44A-4150-9237-52A308E0A2D8}"/>
              </a:ext>
            </a:extLst>
          </p:cNvPr>
          <p:cNvSpPr/>
          <p:nvPr/>
        </p:nvSpPr>
        <p:spPr>
          <a:xfrm>
            <a:off x="1205948" y="187824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524D9F3-B2F6-40D5-A852-FC092C32683D}"/>
              </a:ext>
            </a:extLst>
          </p:cNvPr>
          <p:cNvSpPr/>
          <p:nvPr/>
        </p:nvSpPr>
        <p:spPr>
          <a:xfrm>
            <a:off x="1385490" y="2105988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565032" y="2333729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7281286" y="2129730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B</a:t>
            </a:r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4120112" y="1509712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40" y="2629443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</p:cNvCxnSpPr>
          <p:nvPr/>
        </p:nvCxnSpPr>
        <p:spPr>
          <a:xfrm flipV="1">
            <a:off x="3333197" y="2556452"/>
            <a:ext cx="994082" cy="3541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803593" y="2434133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498558" y="2556450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6379563" y="2244810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4327279" y="2478990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4327279" y="3121387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498558" y="2795314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6394258" y="2941459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451329" y="2606831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7036226" y="230222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3119889" y="24624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6956896" y="28361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2101054" y="309994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B767D465-9F16-4B37-B83D-D706805FF73E}"/>
              </a:ext>
            </a:extLst>
          </p:cNvPr>
          <p:cNvSpPr/>
          <p:nvPr/>
        </p:nvSpPr>
        <p:spPr>
          <a:xfrm>
            <a:off x="2299460" y="956999"/>
            <a:ext cx="2130657" cy="733470"/>
          </a:xfrm>
          <a:prstGeom prst="wedgeRectCallout">
            <a:avLst>
              <a:gd name="adj1" fmla="val 7256"/>
              <a:gd name="adj2" fmla="val 1744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</a:t>
            </a:r>
            <a:r>
              <a:rPr lang="nl-NL" sz="1050" dirty="0" err="1"/>
              <a:t>asynchronous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a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</a:t>
            </a:r>
            <a:endParaRPr lang="en-NL" sz="1050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02885323-9191-40E2-A949-803B2F574874}"/>
              </a:ext>
            </a:extLst>
          </p:cNvPr>
          <p:cNvSpPr/>
          <p:nvPr/>
        </p:nvSpPr>
        <p:spPr>
          <a:xfrm>
            <a:off x="961703" y="3759285"/>
            <a:ext cx="1303897" cy="312971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C5FC86-5FE9-49BA-9FF1-ACED2B8EB5A3}"/>
              </a:ext>
            </a:extLst>
          </p:cNvPr>
          <p:cNvCxnSpPr>
            <a:cxnSpLocks/>
            <a:stCxn id="5" idx="2"/>
            <a:endCxn id="53" idx="1"/>
          </p:cNvCxnSpPr>
          <p:nvPr/>
        </p:nvCxnSpPr>
        <p:spPr>
          <a:xfrm rot="5400000">
            <a:off x="1817462" y="3131604"/>
            <a:ext cx="423871" cy="831490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60A8F9-E7A4-4FB0-BCE8-D98AB3026DC5}"/>
              </a:ext>
            </a:extLst>
          </p:cNvPr>
          <p:cNvSpPr/>
          <p:nvPr/>
        </p:nvSpPr>
        <p:spPr>
          <a:xfrm>
            <a:off x="741261" y="1871803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2417975" y="2614253"/>
            <a:ext cx="1909304" cy="58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803593" y="2844801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174627" y="25477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BE2908-1157-45ED-A691-37E2DEB0486D}"/>
              </a:ext>
            </a:extLst>
          </p:cNvPr>
          <p:cNvSpPr/>
          <p:nvPr/>
        </p:nvSpPr>
        <p:spPr>
          <a:xfrm>
            <a:off x="1072062" y="2863171"/>
            <a:ext cx="204952" cy="930935"/>
          </a:xfrm>
          <a:custGeom>
            <a:avLst/>
            <a:gdLst>
              <a:gd name="connsiteX0" fmla="*/ 204952 w 204952"/>
              <a:gd name="connsiteY0" fmla="*/ 0 h 930935"/>
              <a:gd name="connsiteX1" fmla="*/ 126124 w 204952"/>
              <a:gd name="connsiteY1" fmla="*/ 930165 h 930935"/>
              <a:gd name="connsiteX2" fmla="*/ 0 w 204952"/>
              <a:gd name="connsiteY2" fmla="*/ 126124 h 93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2" h="930935">
                <a:moveTo>
                  <a:pt x="204952" y="0"/>
                </a:moveTo>
                <a:cubicBezTo>
                  <a:pt x="182617" y="454572"/>
                  <a:pt x="160283" y="909144"/>
                  <a:pt x="126124" y="930165"/>
                </a:cubicBezTo>
                <a:cubicBezTo>
                  <a:pt x="91965" y="951186"/>
                  <a:pt x="45982" y="538655"/>
                  <a:pt x="0" y="126124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04FE2A-8237-4C53-AF08-562E1BFBC56E}"/>
              </a:ext>
            </a:extLst>
          </p:cNvPr>
          <p:cNvSpPr/>
          <p:nvPr/>
        </p:nvSpPr>
        <p:spPr>
          <a:xfrm>
            <a:off x="1174538" y="261425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444E2A88-78B5-4BD1-81F5-100A6B96948F}"/>
              </a:ext>
            </a:extLst>
          </p:cNvPr>
          <p:cNvSpPr/>
          <p:nvPr/>
        </p:nvSpPr>
        <p:spPr>
          <a:xfrm>
            <a:off x="6288249" y="3582591"/>
            <a:ext cx="2130657" cy="884007"/>
          </a:xfrm>
          <a:prstGeom prst="wedgeRectCallout">
            <a:avLst>
              <a:gd name="adj1" fmla="val -25671"/>
              <a:gd name="adj2" fmla="val -1103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response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same</a:t>
            </a:r>
            <a:r>
              <a:rPr lang="nl-NL" sz="1050" dirty="0"/>
              <a:t>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 as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</a:t>
            </a:r>
            <a:r>
              <a:rPr lang="nl-NL" sz="1050" dirty="0" err="1"/>
              <a:t>contained</a:t>
            </a:r>
            <a:endParaRPr lang="en-NL" sz="1050" dirty="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0A3EA95F-3314-4C6E-AD99-B9D670EE555C}"/>
              </a:ext>
            </a:extLst>
          </p:cNvPr>
          <p:cNvSpPr/>
          <p:nvPr/>
        </p:nvSpPr>
        <p:spPr>
          <a:xfrm>
            <a:off x="163231" y="3947789"/>
            <a:ext cx="1108970" cy="791681"/>
          </a:xfrm>
          <a:prstGeom prst="wedgeRectCallout">
            <a:avLst>
              <a:gd name="adj1" fmla="val 39724"/>
              <a:gd name="adj2" fmla="val -125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Retrieve</a:t>
            </a:r>
            <a:r>
              <a:rPr lang="nl-NL" sz="1050" dirty="0"/>
              <a:t> </a:t>
            </a:r>
            <a:r>
              <a:rPr lang="nl-NL" sz="1050" dirty="0" err="1"/>
              <a:t>original</a:t>
            </a:r>
            <a:r>
              <a:rPr lang="nl-NL" sz="1050" dirty="0"/>
              <a:t> context </a:t>
            </a:r>
            <a:r>
              <a:rPr lang="nl-NL" sz="1050" dirty="0" err="1"/>
              <a:t>based</a:t>
            </a:r>
            <a:r>
              <a:rPr lang="nl-NL" sz="1050" dirty="0"/>
              <a:t> on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07D71544-F7BA-490D-AF4E-B0CEF9B51B4B}"/>
              </a:ext>
            </a:extLst>
          </p:cNvPr>
          <p:cNvSpPr/>
          <p:nvPr/>
        </p:nvSpPr>
        <p:spPr>
          <a:xfrm>
            <a:off x="2391813" y="3973656"/>
            <a:ext cx="1108970" cy="791681"/>
          </a:xfrm>
          <a:prstGeom prst="wedgeRectCallout">
            <a:avLst>
              <a:gd name="adj1" fmla="val -47707"/>
              <a:gd name="adj2" fmla="val -12231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Store </a:t>
            </a:r>
            <a:r>
              <a:rPr lang="nl-NL" sz="1050" dirty="0" err="1"/>
              <a:t>current</a:t>
            </a:r>
            <a:r>
              <a:rPr lang="nl-NL" sz="1050" dirty="0"/>
              <a:t> context </a:t>
            </a:r>
            <a:r>
              <a:rPr lang="nl-NL" sz="1050" dirty="0" err="1"/>
              <a:t>associated</a:t>
            </a:r>
            <a:r>
              <a:rPr lang="nl-NL" sz="1050" dirty="0"/>
              <a:t> </a:t>
            </a:r>
            <a:r>
              <a:rPr lang="nl-NL" sz="1050" dirty="0" err="1"/>
              <a:t>with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14479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32099E-6 L -0.05157 -0.00309 " pathEditMode="relative" rAng="0" ptsTypes="AA">
                                      <p:cBhvr>
                                        <p:cTn id="60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4" grpId="0" animBg="1"/>
      <p:bldP spid="9" grpId="0" animBg="1"/>
      <p:bldP spid="12" grpId="0" animBg="1"/>
      <p:bldP spid="14" grpId="0" animBg="1"/>
      <p:bldP spid="25" grpId="0" animBg="1"/>
      <p:bldP spid="27" grpId="0" animBg="1"/>
      <p:bldP spid="31" grpId="0" animBg="1"/>
      <p:bldP spid="42" grpId="0" animBg="1"/>
      <p:bldP spid="43" grpId="0" animBg="1"/>
      <p:bldP spid="44" grpId="0" animBg="1"/>
      <p:bldP spid="48" grpId="0" animBg="1"/>
      <p:bldP spid="52" grpId="0" animBg="1"/>
      <p:bldP spid="53" grpId="0" animBg="1"/>
      <p:bldP spid="57" grpId="0" animBg="1"/>
      <p:bldP spid="29" grpId="0" animBg="1"/>
      <p:bldP spid="45" grpId="0" animBg="1"/>
      <p:bldP spid="37" grpId="0" animBg="1"/>
      <p:bldP spid="56" grpId="0" animBg="1"/>
      <p:bldP spid="59" grpId="0" animBg="1"/>
      <p:bldP spid="60" grpId="0" animBg="1"/>
      <p:bldP spid="6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r>
              <a:rPr lang="nl-NL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distancing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nl-NL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78107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openxmlformats.org/package/2006/metadata/core-properties"/>
    <ds:schemaRef ds:uri="http://purl.org/dc/terms/"/>
    <ds:schemaRef ds:uri="c4a3eb09-d3f0-4928-b094-498861f3a0e3"/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c0096d71-547d-4042-b14d-b0c176c18ef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9086</TotalTime>
  <Words>5045</Words>
  <Application>Microsoft Office PowerPoint</Application>
  <PresentationFormat>On-screen Show (16:9)</PresentationFormat>
  <Paragraphs>1114</Paragraphs>
  <Slides>111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Arial</vt:lpstr>
      <vt:lpstr>Arial Unicode MS</vt:lpstr>
      <vt:lpstr>Calibri</vt:lpstr>
      <vt:lpstr>Trebuchet MS Bold</vt:lpstr>
      <vt:lpstr>Lucida Console</vt:lpstr>
      <vt:lpstr>2_Office-thema</vt:lpstr>
      <vt:lpstr>Introducing Apache Kafka  The Event Fabric    tying everything together</vt:lpstr>
      <vt:lpstr>Lucas Jellema Architect / Developer  1994 started in IT at Oracle  2002 joined AMIS | Conclusion Currently CTO &amp; Solution Architect </vt:lpstr>
      <vt:lpstr>Overview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PowerPoint Presentation</vt:lpstr>
      <vt:lpstr>What’s so special?</vt:lpstr>
      <vt:lpstr>Overview</vt:lpstr>
      <vt:lpstr>PowerPoint Presentation</vt:lpstr>
      <vt:lpstr>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PowerPoint Presentation</vt:lpstr>
      <vt:lpstr>Overview</vt:lpstr>
      <vt:lpstr>Lab 2 – Programmatic interaction with Apache Kafka</vt:lpstr>
      <vt:lpstr>Overview</vt:lpstr>
      <vt:lpstr>Eneco – Utility company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Practical Challenges</vt:lpstr>
      <vt:lpstr>CQRS</vt:lpstr>
      <vt:lpstr>CQRS</vt:lpstr>
      <vt:lpstr>Same Data, Multiple – different – Usage Scenarios</vt:lpstr>
      <vt:lpstr>CQRS: Command Query Responsibility Segregation</vt:lpstr>
      <vt:lpstr>CQRS Steps and Challenges</vt:lpstr>
      <vt:lpstr>From C to Q</vt:lpstr>
      <vt:lpstr>PowerPoint Presentation</vt:lpstr>
      <vt:lpstr>From C to Q</vt:lpstr>
      <vt:lpstr>Typical CQRS Architecture</vt:lpstr>
      <vt:lpstr>Technologies to support CQRS</vt:lpstr>
      <vt:lpstr>Detecting and Extracting and Publishing Changes from many sources – Debezium, Kafka Connect, Apache Kafka</vt:lpstr>
      <vt:lpstr>iPaaS (Cloud) Adapters for SaaS &amp; Platform</vt:lpstr>
      <vt:lpstr>JIT vs AOT</vt:lpstr>
      <vt:lpstr>JIT vs AOT Data Integration</vt:lpstr>
      <vt:lpstr>Backend For Frontend</vt:lpstr>
      <vt:lpstr>CQRS =&gt; Data Backend For Frontend:  Optimized data set for special use case</vt:lpstr>
      <vt:lpstr>PowerPoint Presentation</vt:lpstr>
      <vt:lpstr>Event Sourcing</vt:lpstr>
      <vt:lpstr>Utility Company: Rebuild Cache Database</vt:lpstr>
      <vt:lpstr>Utility Company: Rebuild Cache Database From Event Store</vt:lpstr>
      <vt:lpstr>Event Sourcing Driving CQRS</vt:lpstr>
      <vt:lpstr>Event Sourcing Driving CQRS</vt:lpstr>
      <vt:lpstr>Event Sourcing</vt:lpstr>
      <vt:lpstr>PowerPoint Presentation</vt:lpstr>
      <vt:lpstr>Overview</vt:lpstr>
      <vt:lpstr>Lab 3 – DIY CQRS</vt:lpstr>
      <vt:lpstr>Overview</vt:lpstr>
      <vt:lpstr>Final Demo</vt:lpstr>
      <vt:lpstr>Microservice Objectives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Microservices</vt:lpstr>
      <vt:lpstr>The Microservice</vt:lpstr>
      <vt:lpstr>Extended API of microservice</vt:lpstr>
      <vt:lpstr>Microservices State</vt:lpstr>
      <vt:lpstr>Bounded context of microservices</vt:lpstr>
      <vt:lpstr>Demo – Maintaining Derived Data in Bounded Context using Data Change Events communicated cross cloud over Kafka </vt:lpstr>
      <vt:lpstr>Workflow and Choreography</vt:lpstr>
      <vt:lpstr>Approaches</vt:lpstr>
      <vt:lpstr>Collaboration on Microservice Terms</vt:lpstr>
      <vt:lpstr>Asynchronous conversation between microservices</vt:lpstr>
      <vt:lpstr>Overview</vt:lpstr>
      <vt:lpstr>Apache Kafka is more than the core distributed event platform And there is more to distributed event platforms than Kafka</vt:lpstr>
      <vt:lpstr>Ecosystem – Kafka and Friends</vt:lpstr>
      <vt:lpstr>Confluent offerings</vt:lpstr>
      <vt:lpstr>Select Running Count  from &lt;stream of tweet events&gt;</vt:lpstr>
      <vt:lpstr>Continuous Queries on Streaming Data</vt:lpstr>
      <vt:lpstr>Alternatives for Apache Kafka’s  Distributed Streaming Event Platform</vt:lpstr>
      <vt:lpstr>Managed Kafka (-like) Cloud Offering</vt:lpstr>
      <vt:lpstr>PowerPoint Presentation</vt:lpstr>
      <vt:lpstr>Summary</vt:lpstr>
      <vt:lpstr>Overview</vt:lpstr>
      <vt:lpstr>Lab 4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107</cp:revision>
  <dcterms:created xsi:type="dcterms:W3CDTF">2015-09-09T07:34:14Z</dcterms:created>
  <dcterms:modified xsi:type="dcterms:W3CDTF">2020-04-15T05:52:50Z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